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heme/themeOverride1.xml" ContentType="application/vnd.openxmlformats-officedocument.themeOverride+xml"/>
  <Override PartName="/ppt/charts/chart6.xml" ContentType="application/vnd.openxmlformats-officedocument.drawingml.chart+xml"/>
  <Override PartName="/ppt/theme/themeOverride2.xml" ContentType="application/vnd.openxmlformats-officedocument.themeOverride+xml"/>
  <Override PartName="/ppt/charts/chart7.xml" ContentType="application/vnd.openxmlformats-officedocument.drawingml.chart+xml"/>
  <Override PartName="/ppt/theme/themeOverride3.xml" ContentType="application/vnd.openxmlformats-officedocument.themeOverride+xml"/>
  <Override PartName="/ppt/charts/chart8.xml" ContentType="application/vnd.openxmlformats-officedocument.drawingml.chart+xml"/>
  <Override PartName="/ppt/theme/themeOverride4.xml" ContentType="application/vnd.openxmlformats-officedocument.themeOverride+xml"/>
  <Override PartName="/ppt/charts/chart9.xml" ContentType="application/vnd.openxmlformats-officedocument.drawingml.chart+xml"/>
  <Override PartName="/ppt/theme/themeOverride5.xml" ContentType="application/vnd.openxmlformats-officedocument.themeOverride+xml"/>
  <Override PartName="/ppt/charts/chart10.xml" ContentType="application/vnd.openxmlformats-officedocument.drawingml.chart+xml"/>
  <Override PartName="/ppt/theme/themeOverride6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1.xml" ContentType="application/vnd.openxmlformats-officedocument.drawingml.chart+xml"/>
  <Override PartName="/ppt/theme/themeOverride7.xml" ContentType="application/vnd.openxmlformats-officedocument.themeOverride+xml"/>
  <Override PartName="/ppt/notesSlides/notesSlide1.xml" ContentType="application/vnd.openxmlformats-officedocument.presentationml.notesSlide+xml"/>
  <Override PartName="/ppt/charts/chart12.xml" ContentType="application/vnd.openxmlformats-officedocument.drawingml.chart+xml"/>
  <Override PartName="/ppt/theme/themeOverride8.xml" ContentType="application/vnd.openxmlformats-officedocument.themeOverride+xml"/>
  <Override PartName="/ppt/charts/chart13.xml" ContentType="application/vnd.openxmlformats-officedocument.drawingml.chart+xml"/>
  <Override PartName="/ppt/theme/themeOverride9.xml" ContentType="application/vnd.openxmlformats-officedocument.themeOverride+xml"/>
  <Override PartName="/ppt/charts/chart14.xml" ContentType="application/vnd.openxmlformats-officedocument.drawingml.chart+xml"/>
  <Override PartName="/ppt/theme/themeOverride10.xml" ContentType="application/vnd.openxmlformats-officedocument.themeOverride+xml"/>
  <Override PartName="/ppt/charts/chart15.xml" ContentType="application/vnd.openxmlformats-officedocument.drawingml.chart+xml"/>
  <Override PartName="/ppt/theme/themeOverride11.xml" ContentType="application/vnd.openxmlformats-officedocument.themeOverride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theme/themeOverride12.xml" ContentType="application/vnd.openxmlformats-officedocument.themeOverride+xml"/>
  <Override PartName="/ppt/charts/chart23.xml" ContentType="application/vnd.openxmlformats-officedocument.drawingml.chart+xml"/>
  <Override PartName="/ppt/theme/themeOverride13.xml" ContentType="application/vnd.openxmlformats-officedocument.themeOverride+xml"/>
  <Override PartName="/ppt/charts/chart24.xml" ContentType="application/vnd.openxmlformats-officedocument.drawingml.chart+xml"/>
  <Override PartName="/ppt/theme/themeOverride14.xml" ContentType="application/vnd.openxmlformats-officedocument.themeOverride+xml"/>
  <Override PartName="/ppt/charts/chart25.xml" ContentType="application/vnd.openxmlformats-officedocument.drawingml.chart+xml"/>
  <Override PartName="/ppt/theme/themeOverride15.xml" ContentType="application/vnd.openxmlformats-officedocument.themeOverride+xml"/>
  <Override PartName="/ppt/charts/chart26.xml" ContentType="application/vnd.openxmlformats-officedocument.drawingml.chart+xml"/>
  <Override PartName="/ppt/theme/themeOverride16.xml" ContentType="application/vnd.openxmlformats-officedocument.themeOverride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theme/themeOverride17.xml" ContentType="application/vnd.openxmlformats-officedocument.themeOverride+xml"/>
  <Override PartName="/ppt/charts/chart29.xml" ContentType="application/vnd.openxmlformats-officedocument.drawingml.chart+xml"/>
  <Override PartName="/ppt/theme/themeOverride18.xml" ContentType="application/vnd.openxmlformats-officedocument.themeOverride+xml"/>
  <Override PartName="/ppt/charts/chart30.xml" ContentType="application/vnd.openxmlformats-officedocument.drawingml.chart+xml"/>
  <Override PartName="/ppt/theme/themeOverride19.xml" ContentType="application/vnd.openxmlformats-officedocument.themeOverride+xml"/>
  <Override PartName="/ppt/charts/chart31.xml" ContentType="application/vnd.openxmlformats-officedocument.drawingml.chart+xml"/>
  <Override PartName="/ppt/theme/themeOverride20.xml" ContentType="application/vnd.openxmlformats-officedocument.themeOverride+xml"/>
  <Override PartName="/ppt/charts/chart32.xml" ContentType="application/vnd.openxmlformats-officedocument.drawingml.chart+xml"/>
  <Override PartName="/ppt/theme/themeOverride21.xml" ContentType="application/vnd.openxmlformats-officedocument.themeOverride+xml"/>
  <Override PartName="/ppt/charts/chart33.xml" ContentType="application/vnd.openxmlformats-officedocument.drawingml.chart+xml"/>
  <Override PartName="/ppt/theme/themeOverride22.xml" ContentType="application/vnd.openxmlformats-officedocument.themeOverride+xml"/>
  <Override PartName="/ppt/charts/chart34.xml" ContentType="application/vnd.openxmlformats-officedocument.drawingml.chart+xml"/>
  <Override PartName="/ppt/theme/themeOverride23.xml" ContentType="application/vnd.openxmlformats-officedocument.themeOverride+xml"/>
  <Override PartName="/ppt/charts/chart35.xml" ContentType="application/vnd.openxmlformats-officedocument.drawingml.chart+xml"/>
  <Override PartName="/ppt/theme/themeOverride24.xml" ContentType="application/vnd.openxmlformats-officedocument.themeOverride+xml"/>
  <Override PartName="/ppt/charts/chart36.xml" ContentType="application/vnd.openxmlformats-officedocument.drawingml.chart+xml"/>
  <Override PartName="/ppt/theme/themeOverride25.xml" ContentType="application/vnd.openxmlformats-officedocument.themeOverride+xml"/>
  <Override PartName="/ppt/charts/chart37.xml" ContentType="application/vnd.openxmlformats-officedocument.drawingml.chart+xml"/>
  <Override PartName="/ppt/theme/themeOverride26.xml" ContentType="application/vnd.openxmlformats-officedocument.themeOverride+xml"/>
  <Override PartName="/ppt/charts/chart38.xml" ContentType="application/vnd.openxmlformats-officedocument.drawingml.chart+xml"/>
  <Override PartName="/ppt/theme/themeOverride27.xml" ContentType="application/vnd.openxmlformats-officedocument.themeOverride+xml"/>
  <Override PartName="/ppt/charts/chart39.xml" ContentType="application/vnd.openxmlformats-officedocument.drawingml.chart+xml"/>
  <Override PartName="/ppt/theme/themeOverride28.xml" ContentType="application/vnd.openxmlformats-officedocument.themeOverride+xml"/>
  <Override PartName="/ppt/charts/chart40.xml" ContentType="application/vnd.openxmlformats-officedocument.drawingml.chart+xml"/>
  <Override PartName="/ppt/theme/themeOverride29.xml" ContentType="application/vnd.openxmlformats-officedocument.themeOverride+xml"/>
  <Override PartName="/ppt/charts/chart41.xml" ContentType="application/vnd.openxmlformats-officedocument.drawingml.chart+xml"/>
  <Override PartName="/ppt/theme/themeOverride30.xml" ContentType="application/vnd.openxmlformats-officedocument.themeOverride+xml"/>
  <Override PartName="/ppt/charts/chart42.xml" ContentType="application/vnd.openxmlformats-officedocument.drawingml.chart+xml"/>
  <Override PartName="/ppt/theme/themeOverride31.xml" ContentType="application/vnd.openxmlformats-officedocument.themeOverride+xml"/>
  <Override PartName="/ppt/charts/chart43.xml" ContentType="application/vnd.openxmlformats-officedocument.drawingml.chart+xml"/>
  <Override PartName="/ppt/theme/themeOverride32.xml" ContentType="application/vnd.openxmlformats-officedocument.themeOverride+xml"/>
  <Override PartName="/ppt/charts/chart44.xml" ContentType="application/vnd.openxmlformats-officedocument.drawingml.chart+xml"/>
  <Override PartName="/ppt/theme/themeOverride3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notesMasterIdLst>
    <p:notesMasterId r:id="rId62"/>
  </p:notesMasterIdLst>
  <p:sldIdLst>
    <p:sldId id="256" r:id="rId2"/>
    <p:sldId id="315" r:id="rId3"/>
    <p:sldId id="359" r:id="rId4"/>
    <p:sldId id="258" r:id="rId5"/>
    <p:sldId id="260" r:id="rId6"/>
    <p:sldId id="261" r:id="rId7"/>
    <p:sldId id="262" r:id="rId8"/>
    <p:sldId id="265" r:id="rId9"/>
    <p:sldId id="324" r:id="rId10"/>
    <p:sldId id="325" r:id="rId11"/>
    <p:sldId id="326" r:id="rId12"/>
    <p:sldId id="327" r:id="rId13"/>
    <p:sldId id="328" r:id="rId14"/>
    <p:sldId id="331" r:id="rId15"/>
    <p:sldId id="317" r:id="rId16"/>
    <p:sldId id="336" r:id="rId17"/>
    <p:sldId id="337" r:id="rId18"/>
    <p:sldId id="321" r:id="rId19"/>
    <p:sldId id="340" r:id="rId20"/>
    <p:sldId id="279" r:id="rId21"/>
    <p:sldId id="338" r:id="rId22"/>
    <p:sldId id="339" r:id="rId23"/>
    <p:sldId id="343" r:id="rId24"/>
    <p:sldId id="345" r:id="rId25"/>
    <p:sldId id="346" r:id="rId26"/>
    <p:sldId id="347" r:id="rId27"/>
    <p:sldId id="282" r:id="rId28"/>
    <p:sldId id="283" r:id="rId29"/>
    <p:sldId id="268" r:id="rId30"/>
    <p:sldId id="269" r:id="rId31"/>
    <p:sldId id="270" r:id="rId32"/>
    <p:sldId id="280" r:id="rId33"/>
    <p:sldId id="281" r:id="rId34"/>
    <p:sldId id="333" r:id="rId35"/>
    <p:sldId id="349" r:id="rId36"/>
    <p:sldId id="348" r:id="rId37"/>
    <p:sldId id="350" r:id="rId38"/>
    <p:sldId id="351" r:id="rId39"/>
    <p:sldId id="352" r:id="rId40"/>
    <p:sldId id="358" r:id="rId41"/>
    <p:sldId id="332" r:id="rId42"/>
    <p:sldId id="286" r:id="rId43"/>
    <p:sldId id="290" r:id="rId44"/>
    <p:sldId id="314" r:id="rId45"/>
    <p:sldId id="353" r:id="rId46"/>
    <p:sldId id="285" r:id="rId47"/>
    <p:sldId id="313" r:id="rId48"/>
    <p:sldId id="289" r:id="rId49"/>
    <p:sldId id="354" r:id="rId50"/>
    <p:sldId id="291" r:id="rId51"/>
    <p:sldId id="292" r:id="rId52"/>
    <p:sldId id="329" r:id="rId53"/>
    <p:sldId id="330" r:id="rId54"/>
    <p:sldId id="355" r:id="rId55"/>
    <p:sldId id="293" r:id="rId56"/>
    <p:sldId id="356" r:id="rId57"/>
    <p:sldId id="357" r:id="rId58"/>
    <p:sldId id="334" r:id="rId59"/>
    <p:sldId id="335" r:id="rId60"/>
    <p:sldId id="360" r:id="rId6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3E5"/>
    <a:srgbClr val="CB7D3F"/>
    <a:srgbClr val="A5A5A5"/>
    <a:srgbClr val="7D7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83" autoAdjust="0"/>
    <p:restoredTop sz="94991"/>
  </p:normalViewPr>
  <p:slideViewPr>
    <p:cSldViewPr snapToGrid="0" snapToObjects="1" showGuides="1">
      <p:cViewPr varScale="1">
        <p:scale>
          <a:sx n="84" d="100"/>
          <a:sy n="84" d="100"/>
        </p:scale>
        <p:origin x="-94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0.xlsx"/><Relationship Id="rId1" Type="http://schemas.openxmlformats.org/officeDocument/2006/relationships/themeOverride" Target="../theme/themeOverride6.xml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1.xlsx"/><Relationship Id="rId1" Type="http://schemas.openxmlformats.org/officeDocument/2006/relationships/themeOverride" Target="../theme/themeOverride7.xm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2.xlsx"/><Relationship Id="rId1" Type="http://schemas.openxmlformats.org/officeDocument/2006/relationships/themeOverride" Target="../theme/themeOverride8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3.xlsx"/><Relationship Id="rId1" Type="http://schemas.openxmlformats.org/officeDocument/2006/relationships/themeOverride" Target="../theme/themeOverride9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4.xlsx"/><Relationship Id="rId1" Type="http://schemas.openxmlformats.org/officeDocument/2006/relationships/themeOverride" Target="../theme/themeOverride10.xm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5.xlsx"/><Relationship Id="rId1" Type="http://schemas.openxmlformats.org/officeDocument/2006/relationships/themeOverride" Target="../theme/themeOverride11.xm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8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0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1.xlsx"/></Relationships>
</file>

<file path=ppt/charts/_rels/chart2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22.xlsx"/><Relationship Id="rId1" Type="http://schemas.openxmlformats.org/officeDocument/2006/relationships/themeOverride" Target="../theme/themeOverride12.xml"/></Relationships>
</file>

<file path=ppt/charts/_rels/chart2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23.xlsx"/><Relationship Id="rId1" Type="http://schemas.openxmlformats.org/officeDocument/2006/relationships/themeOverride" Target="../theme/themeOverride13.xml"/></Relationships>
</file>

<file path=ppt/charts/_rels/chart2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24.xlsx"/><Relationship Id="rId1" Type="http://schemas.openxmlformats.org/officeDocument/2006/relationships/themeOverride" Target="../theme/themeOverride14.xml"/></Relationships>
</file>

<file path=ppt/charts/_rels/chart2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25.xlsx"/><Relationship Id="rId1" Type="http://schemas.openxmlformats.org/officeDocument/2006/relationships/themeOverride" Target="../theme/themeOverride15.xml"/></Relationships>
</file>

<file path=ppt/charts/_rels/chart2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26.xlsx"/><Relationship Id="rId1" Type="http://schemas.openxmlformats.org/officeDocument/2006/relationships/themeOverride" Target="../theme/themeOverride16.xm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7.xlsx"/></Relationships>
</file>

<file path=ppt/charts/_rels/chart2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28.xlsx"/><Relationship Id="rId1" Type="http://schemas.openxmlformats.org/officeDocument/2006/relationships/themeOverride" Target="../theme/themeOverride17.xml"/></Relationships>
</file>

<file path=ppt/charts/_rels/chart2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29.xlsx"/><Relationship Id="rId1" Type="http://schemas.openxmlformats.org/officeDocument/2006/relationships/themeOverride" Target="../theme/themeOverride18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3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30.xlsx"/><Relationship Id="rId1" Type="http://schemas.openxmlformats.org/officeDocument/2006/relationships/themeOverride" Target="../theme/themeOverride19.xml"/></Relationships>
</file>

<file path=ppt/charts/_rels/chart3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31.xlsx"/><Relationship Id="rId1" Type="http://schemas.openxmlformats.org/officeDocument/2006/relationships/themeOverride" Target="../theme/themeOverride20.xml"/></Relationships>
</file>

<file path=ppt/charts/_rels/chart3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32.xlsx"/><Relationship Id="rId1" Type="http://schemas.openxmlformats.org/officeDocument/2006/relationships/themeOverride" Target="../theme/themeOverride21.xml"/></Relationships>
</file>

<file path=ppt/charts/_rels/chart3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33.xlsx"/><Relationship Id="rId1" Type="http://schemas.openxmlformats.org/officeDocument/2006/relationships/themeOverride" Target="../theme/themeOverride22.xml"/></Relationships>
</file>

<file path=ppt/charts/_rels/chart3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34.xlsx"/><Relationship Id="rId1" Type="http://schemas.openxmlformats.org/officeDocument/2006/relationships/themeOverride" Target="../theme/themeOverride23.xml"/></Relationships>
</file>

<file path=ppt/charts/_rels/chart3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35.xlsx"/><Relationship Id="rId1" Type="http://schemas.openxmlformats.org/officeDocument/2006/relationships/themeOverride" Target="../theme/themeOverride24.xml"/></Relationships>
</file>

<file path=ppt/charts/_rels/chart3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36.xlsx"/><Relationship Id="rId1" Type="http://schemas.openxmlformats.org/officeDocument/2006/relationships/themeOverride" Target="../theme/themeOverride25.xml"/></Relationships>
</file>

<file path=ppt/charts/_rels/chart3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37.xlsx"/><Relationship Id="rId1" Type="http://schemas.openxmlformats.org/officeDocument/2006/relationships/themeOverride" Target="../theme/themeOverride26.xml"/></Relationships>
</file>

<file path=ppt/charts/_rels/chart3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38.xlsx"/><Relationship Id="rId1" Type="http://schemas.openxmlformats.org/officeDocument/2006/relationships/themeOverride" Target="../theme/themeOverride27.xml"/></Relationships>
</file>

<file path=ppt/charts/_rels/chart3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39.xlsx"/><Relationship Id="rId1" Type="http://schemas.openxmlformats.org/officeDocument/2006/relationships/themeOverride" Target="../theme/themeOverride28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_rels/chart4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40.xlsx"/><Relationship Id="rId1" Type="http://schemas.openxmlformats.org/officeDocument/2006/relationships/themeOverride" Target="../theme/themeOverride29.xml"/></Relationships>
</file>

<file path=ppt/charts/_rels/chart4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41.xlsx"/><Relationship Id="rId1" Type="http://schemas.openxmlformats.org/officeDocument/2006/relationships/themeOverride" Target="../theme/themeOverride30.xml"/></Relationships>
</file>

<file path=ppt/charts/_rels/chart4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42.xlsx"/><Relationship Id="rId1" Type="http://schemas.openxmlformats.org/officeDocument/2006/relationships/themeOverride" Target="../theme/themeOverride31.xml"/></Relationships>
</file>

<file path=ppt/charts/_rels/chart4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43.xlsx"/><Relationship Id="rId1" Type="http://schemas.openxmlformats.org/officeDocument/2006/relationships/themeOverride" Target="../theme/themeOverride32.xml"/></Relationships>
</file>

<file path=ppt/charts/_rels/chart4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44.xlsx"/><Relationship Id="rId1" Type="http://schemas.openxmlformats.org/officeDocument/2006/relationships/themeOverride" Target="../theme/themeOverride3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5.xlsx"/><Relationship Id="rId1" Type="http://schemas.openxmlformats.org/officeDocument/2006/relationships/themeOverride" Target="../theme/themeOverride1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6.xlsx"/><Relationship Id="rId1" Type="http://schemas.openxmlformats.org/officeDocument/2006/relationships/themeOverride" Target="../theme/themeOverride2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7.xlsx"/><Relationship Id="rId1" Type="http://schemas.openxmlformats.org/officeDocument/2006/relationships/themeOverride" Target="../theme/themeOverride3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8.xlsx"/><Relationship Id="rId1" Type="http://schemas.openxmlformats.org/officeDocument/2006/relationships/themeOverride" Target="../theme/themeOverride4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9.xlsx"/><Relationship Id="rId1" Type="http://schemas.openxmlformats.org/officeDocument/2006/relationships/themeOverride" Target="../theme/themeOverrid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explosion val="64"/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0451431322445701"/>
          <c:y val="3.53104104821317E-3"/>
          <c:w val="0.66765387581734104"/>
          <c:h val="0.9223170969393099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ln w="28575"/>
          </c:spPr>
          <c:dPt>
            <c:idx val="0"/>
            <c:bubble3D val="0"/>
            <c:spPr>
              <a:solidFill>
                <a:srgbClr val="C9C9CB"/>
              </a:solidFill>
              <a:ln w="28575">
                <a:solidFill>
                  <a:schemeClr val="bg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6AB00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80CC"/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6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00B0F0"/>
              </a:solidFill>
              <a:ln w="28575"/>
            </c:spPr>
          </c:dPt>
          <c:cat>
            <c:strRef>
              <c:f>Sheet1!$A$2:$A$6</c:f>
              <c:strCache>
                <c:ptCount val="5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  <c:pt idx="4">
                  <c:v>第五基地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A68E53-308F-42E6-92A3-0553BDB2EF93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zh-CN" altLang="en-US"/>
        </a:p>
      </dgm:t>
    </dgm:pt>
    <dgm:pt modelId="{073D0F55-B078-46CF-B008-E31A267F3D99}">
      <dgm:prSet phldrT="[文本]" custT="1"/>
      <dgm:spPr>
        <a:xfrm>
          <a:off x="342107" y="221699"/>
          <a:ext cx="9058855" cy="443203"/>
        </a:xfr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400" b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主动与领导沟通时，需与领导秘书提前预约时间。</a:t>
          </a:r>
          <a:endParaRPr lang="zh-CN" alt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宋体" charset="0"/>
            <a:cs typeface=""/>
          </a:endParaRPr>
        </a:p>
      </dgm:t>
    </dgm:pt>
    <dgm:pt modelId="{4828FB0E-4C12-4655-A6E2-78D28D9992FA}" type="parTrans" cxnId="{137AE562-952A-4D07-B4FE-B56A7FAA75B5}">
      <dgm:prSet/>
      <dgm:spPr/>
      <dgm:t>
        <a:bodyPr/>
        <a:lstStyle/>
        <a:p>
          <a:endParaRPr lang="zh-CN" altLang="en-US" sz="1400" b="1">
            <a:solidFill>
              <a:schemeClr val="tx1"/>
            </a:solidFill>
          </a:endParaRPr>
        </a:p>
      </dgm:t>
    </dgm:pt>
    <dgm:pt modelId="{9D665BBB-32E8-4918-9CEA-FE64A60A23B5}" type="sibTrans" cxnId="{137AE562-952A-4D07-B4FE-B56A7FAA75B5}">
      <dgm:prSet/>
      <dgm:spPr>
        <a:xfrm>
          <a:off x="-5511004" y="-844209"/>
          <a:ext cx="6565219" cy="6565219"/>
        </a:xfrm>
        <a:noFill/>
        <a:ln w="25400" cap="flat" cmpd="sng" algn="ctr">
          <a:solidFill>
            <a:srgbClr val="9BBB59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 sz="1400" b="1">
            <a:solidFill>
              <a:schemeClr val="tx1"/>
            </a:solidFill>
          </a:endParaRPr>
        </a:p>
      </dgm:t>
    </dgm:pt>
    <dgm:pt modelId="{E36C447F-9259-4244-ADF8-A71AC10A9BE2}">
      <dgm:prSet phldrT="[文本]" custT="1"/>
      <dgm:spPr>
        <a:xfrm>
          <a:off x="743468" y="886894"/>
          <a:ext cx="8657494" cy="443203"/>
        </a:xfr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400" b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如遇紧急重大事件时可与领导电话确定，接听后应简明扼要说明问题重点。</a:t>
          </a:r>
          <a:endParaRPr lang="zh-CN" alt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宋体" charset="0"/>
            <a:cs typeface=""/>
          </a:endParaRPr>
        </a:p>
      </dgm:t>
    </dgm:pt>
    <dgm:pt modelId="{F45FC21D-C21F-4ED8-A245-8F5555F9EE06}" type="parTrans" cxnId="{B5216C9D-1BE5-4D0D-956D-46A20D816719}">
      <dgm:prSet/>
      <dgm:spPr/>
      <dgm:t>
        <a:bodyPr/>
        <a:lstStyle/>
        <a:p>
          <a:endParaRPr lang="zh-CN" altLang="en-US" sz="1400" b="1">
            <a:solidFill>
              <a:schemeClr val="tx1"/>
            </a:solidFill>
          </a:endParaRPr>
        </a:p>
      </dgm:t>
    </dgm:pt>
    <dgm:pt modelId="{2E665490-FFF3-46C9-8F33-CB1B808CF9C7}" type="sibTrans" cxnId="{B5216C9D-1BE5-4D0D-956D-46A20D816719}">
      <dgm:prSet/>
      <dgm:spPr/>
      <dgm:t>
        <a:bodyPr/>
        <a:lstStyle/>
        <a:p>
          <a:endParaRPr lang="zh-CN" altLang="en-US" sz="1400" b="1">
            <a:solidFill>
              <a:schemeClr val="tx1"/>
            </a:solidFill>
          </a:endParaRPr>
        </a:p>
      </dgm:t>
    </dgm:pt>
    <dgm:pt modelId="{08A53477-63A5-4412-8FE9-39238D4FAF33}">
      <dgm:prSet phldrT="[文本]" custT="1"/>
      <dgm:spPr>
        <a:xfrm>
          <a:off x="963411" y="1551602"/>
          <a:ext cx="8437550" cy="443203"/>
        </a:xfr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400" b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与领导沟通时，需注意自己的着装规范、仪容仪表，手机调成振动或静音状态。</a:t>
          </a:r>
          <a:endParaRPr lang="zh-CN" alt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宋体" charset="0"/>
            <a:cs typeface=""/>
          </a:endParaRPr>
        </a:p>
      </dgm:t>
    </dgm:pt>
    <dgm:pt modelId="{E98AD267-45DD-4721-A966-5F9066330F84}" type="parTrans" cxnId="{05AB16AB-8E1E-4156-AC68-A86D23DEB253}">
      <dgm:prSet/>
      <dgm:spPr/>
      <dgm:t>
        <a:bodyPr/>
        <a:lstStyle/>
        <a:p>
          <a:endParaRPr lang="zh-CN" altLang="en-US" sz="1400" b="1">
            <a:solidFill>
              <a:schemeClr val="tx1"/>
            </a:solidFill>
          </a:endParaRPr>
        </a:p>
      </dgm:t>
    </dgm:pt>
    <dgm:pt modelId="{677CFF89-B995-45E3-BD14-1072FC47B4CC}" type="sibTrans" cxnId="{05AB16AB-8E1E-4156-AC68-A86D23DEB253}">
      <dgm:prSet/>
      <dgm:spPr/>
      <dgm:t>
        <a:bodyPr/>
        <a:lstStyle/>
        <a:p>
          <a:endParaRPr lang="zh-CN" altLang="en-US" sz="1400" b="1">
            <a:solidFill>
              <a:schemeClr val="tx1"/>
            </a:solidFill>
          </a:endParaRPr>
        </a:p>
      </dgm:t>
    </dgm:pt>
    <dgm:pt modelId="{B95115BC-6F06-4995-8006-82CF3E59EAB2}">
      <dgm:prSet phldrT="[文本]" custT="1"/>
      <dgm:spPr>
        <a:xfrm>
          <a:off x="1033637" y="2216798"/>
          <a:ext cx="8367324" cy="443203"/>
        </a:xfr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400" b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沟通前应准备好笔记本、笔及相关材料，沟通时对重点内容要进行记录。</a:t>
          </a:r>
          <a:endParaRPr lang="zh-CN" alt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宋体" charset="0"/>
            <a:cs typeface=""/>
          </a:endParaRPr>
        </a:p>
      </dgm:t>
    </dgm:pt>
    <dgm:pt modelId="{DCDF4AC3-4BCB-4885-A4F2-A0EA877EB12E}" type="parTrans" cxnId="{D938EDA9-3FAD-4BED-B980-5DEE1241041F}">
      <dgm:prSet/>
      <dgm:spPr/>
      <dgm:t>
        <a:bodyPr/>
        <a:lstStyle/>
        <a:p>
          <a:endParaRPr lang="zh-CN" altLang="en-US" sz="1400" b="1">
            <a:solidFill>
              <a:schemeClr val="tx1"/>
            </a:solidFill>
          </a:endParaRPr>
        </a:p>
      </dgm:t>
    </dgm:pt>
    <dgm:pt modelId="{3C30D5B7-2207-4E60-AD53-932838C17130}" type="sibTrans" cxnId="{D938EDA9-3FAD-4BED-B980-5DEE1241041F}">
      <dgm:prSet/>
      <dgm:spPr/>
      <dgm:t>
        <a:bodyPr/>
        <a:lstStyle/>
        <a:p>
          <a:endParaRPr lang="zh-CN" altLang="en-US" sz="1400" b="1">
            <a:solidFill>
              <a:schemeClr val="tx1"/>
            </a:solidFill>
          </a:endParaRPr>
        </a:p>
      </dgm:t>
    </dgm:pt>
    <dgm:pt modelId="{089F5214-4DBB-41DE-9847-A2226CB8FA30}">
      <dgm:prSet phldrT="[文本]" custT="1"/>
      <dgm:spPr>
        <a:xfrm>
          <a:off x="963411" y="2881993"/>
          <a:ext cx="8437550" cy="443203"/>
        </a:xfr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400" b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进入领导办公室应敲门，等待回复后进入。  </a:t>
          </a:r>
          <a:endParaRPr lang="zh-CN" alt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宋体" charset="0"/>
            <a:cs typeface=""/>
          </a:endParaRPr>
        </a:p>
      </dgm:t>
    </dgm:pt>
    <dgm:pt modelId="{16ABD290-809C-4133-8ACC-FF1C7A483284}" type="parTrans" cxnId="{E87D246F-F104-4EC1-99B3-841C3D838DB0}">
      <dgm:prSet/>
      <dgm:spPr/>
      <dgm:t>
        <a:bodyPr/>
        <a:lstStyle/>
        <a:p>
          <a:endParaRPr lang="zh-CN" altLang="en-US" sz="1400" b="1">
            <a:solidFill>
              <a:schemeClr val="tx1"/>
            </a:solidFill>
          </a:endParaRPr>
        </a:p>
      </dgm:t>
    </dgm:pt>
    <dgm:pt modelId="{DB081BA0-ABF6-49B8-8809-EAE3F32A588E}" type="sibTrans" cxnId="{E87D246F-F104-4EC1-99B3-841C3D838DB0}">
      <dgm:prSet/>
      <dgm:spPr/>
      <dgm:t>
        <a:bodyPr/>
        <a:lstStyle/>
        <a:p>
          <a:endParaRPr lang="zh-CN" altLang="en-US" sz="1400" b="1">
            <a:solidFill>
              <a:schemeClr val="tx1"/>
            </a:solidFill>
          </a:endParaRPr>
        </a:p>
      </dgm:t>
    </dgm:pt>
    <dgm:pt modelId="{E4155C25-60E4-4CC1-9EBE-B0CB70F2D3A7}">
      <dgm:prSet phldrT="[文本]" custT="1"/>
      <dgm:spPr>
        <a:xfrm>
          <a:off x="743468" y="3546701"/>
          <a:ext cx="8657494" cy="443203"/>
        </a:xfr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400" b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进入领导办公室时应精神饱满，问候领导，并注意个人礼仪。</a:t>
          </a:r>
          <a:endParaRPr lang="zh-CN" alt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宋体" charset="0"/>
            <a:cs typeface=""/>
          </a:endParaRPr>
        </a:p>
      </dgm:t>
    </dgm:pt>
    <dgm:pt modelId="{E43DECB5-D146-45FE-8CFC-7F7AE3CB9CF1}" type="parTrans" cxnId="{8BDCB08B-CEF3-49B6-9462-F682BFCF7157}">
      <dgm:prSet/>
      <dgm:spPr/>
      <dgm:t>
        <a:bodyPr/>
        <a:lstStyle/>
        <a:p>
          <a:endParaRPr lang="zh-CN" altLang="en-US" sz="1400" b="1">
            <a:solidFill>
              <a:schemeClr val="tx1"/>
            </a:solidFill>
          </a:endParaRPr>
        </a:p>
      </dgm:t>
    </dgm:pt>
    <dgm:pt modelId="{C2215BD9-6286-4B29-B950-F235A346EC11}" type="sibTrans" cxnId="{8BDCB08B-CEF3-49B6-9462-F682BFCF7157}">
      <dgm:prSet/>
      <dgm:spPr/>
      <dgm:t>
        <a:bodyPr/>
        <a:lstStyle/>
        <a:p>
          <a:endParaRPr lang="zh-CN" altLang="en-US" sz="1400" b="1">
            <a:solidFill>
              <a:schemeClr val="tx1"/>
            </a:solidFill>
          </a:endParaRPr>
        </a:p>
      </dgm:t>
    </dgm:pt>
    <dgm:pt modelId="{D972B987-3DEA-487F-8D0C-5772C51BF517}">
      <dgm:prSet phldrT="[文本]" custT="1"/>
      <dgm:spPr>
        <a:xfrm>
          <a:off x="342107" y="4211897"/>
          <a:ext cx="9058855" cy="443203"/>
        </a:xfr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1400" b="1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若领导在办公原位沟通时，领导示意结束后离席；若在沙发沟通时，领导起身后员工再起身。</a:t>
          </a:r>
          <a:endParaRPr lang="zh-CN" altLang="en-US" sz="14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宋体" charset="0"/>
            <a:cs typeface=""/>
          </a:endParaRPr>
        </a:p>
      </dgm:t>
    </dgm:pt>
    <dgm:pt modelId="{B8EB5E96-1099-4710-B465-79BD2205A415}" type="parTrans" cxnId="{2D79CE5E-AA34-403D-B30C-914847C47FF6}">
      <dgm:prSet/>
      <dgm:spPr/>
      <dgm:t>
        <a:bodyPr/>
        <a:lstStyle/>
        <a:p>
          <a:endParaRPr lang="zh-CN" altLang="en-US" sz="1400" b="1">
            <a:solidFill>
              <a:schemeClr val="tx1"/>
            </a:solidFill>
          </a:endParaRPr>
        </a:p>
      </dgm:t>
    </dgm:pt>
    <dgm:pt modelId="{9E80F09E-7489-4B0B-A416-D956BC87483F}" type="sibTrans" cxnId="{2D79CE5E-AA34-403D-B30C-914847C47FF6}">
      <dgm:prSet/>
      <dgm:spPr/>
      <dgm:t>
        <a:bodyPr/>
        <a:lstStyle/>
        <a:p>
          <a:endParaRPr lang="zh-CN" altLang="en-US" sz="1400" b="1">
            <a:solidFill>
              <a:schemeClr val="tx1"/>
            </a:solidFill>
          </a:endParaRPr>
        </a:p>
      </dgm:t>
    </dgm:pt>
    <dgm:pt modelId="{286F5CF8-4E81-4F3D-833D-88DFA1E413D9}" type="pres">
      <dgm:prSet presAssocID="{F2A68E53-308F-42E6-92A3-0553BDB2EF9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2CC597AD-851E-41D8-906C-9028A87162DE}" type="pres">
      <dgm:prSet presAssocID="{F2A68E53-308F-42E6-92A3-0553BDB2EF93}" presName="Name1" presStyleCnt="0"/>
      <dgm:spPr/>
      <dgm:t>
        <a:bodyPr/>
        <a:lstStyle/>
        <a:p>
          <a:endParaRPr lang="zh-CN" altLang="en-US"/>
        </a:p>
      </dgm:t>
    </dgm:pt>
    <dgm:pt modelId="{82F07F5F-217A-4862-AA47-745ABE3C231E}" type="pres">
      <dgm:prSet presAssocID="{F2A68E53-308F-42E6-92A3-0553BDB2EF93}" presName="cycle" presStyleCnt="0"/>
      <dgm:spPr/>
      <dgm:t>
        <a:bodyPr/>
        <a:lstStyle/>
        <a:p>
          <a:endParaRPr lang="zh-CN" altLang="en-US"/>
        </a:p>
      </dgm:t>
    </dgm:pt>
    <dgm:pt modelId="{1D8526BD-0E76-4B6C-A9EF-36A44589258A}" type="pres">
      <dgm:prSet presAssocID="{F2A68E53-308F-42E6-92A3-0553BDB2EF93}" presName="srcNode" presStyleLbl="node1" presStyleIdx="0" presStyleCnt="7"/>
      <dgm:spPr/>
      <dgm:t>
        <a:bodyPr/>
        <a:lstStyle/>
        <a:p>
          <a:endParaRPr lang="zh-CN" altLang="en-US"/>
        </a:p>
      </dgm:t>
    </dgm:pt>
    <dgm:pt modelId="{8AD56C03-3D63-4362-A536-8C795F3E4C8B}" type="pres">
      <dgm:prSet presAssocID="{F2A68E53-308F-42E6-92A3-0553BDB2EF93}" presName="conn" presStyleLbl="parChTrans1D2" presStyleIdx="0" presStyleCnt="1"/>
      <dgm:spPr>
        <a:prstGeom prst="blockArc">
          <a:avLst>
            <a:gd name="adj1" fmla="val 18900000"/>
            <a:gd name="adj2" fmla="val 2700000"/>
            <a:gd name="adj3" fmla="val 329"/>
          </a:avLst>
        </a:prstGeom>
      </dgm:spPr>
      <dgm:t>
        <a:bodyPr/>
        <a:lstStyle/>
        <a:p>
          <a:endParaRPr lang="zh-CN" altLang="en-US"/>
        </a:p>
      </dgm:t>
    </dgm:pt>
    <dgm:pt modelId="{A092EFCE-0E23-4131-9ECF-3DED0F816988}" type="pres">
      <dgm:prSet presAssocID="{F2A68E53-308F-42E6-92A3-0553BDB2EF93}" presName="extraNode" presStyleLbl="node1" presStyleIdx="0" presStyleCnt="7"/>
      <dgm:spPr/>
      <dgm:t>
        <a:bodyPr/>
        <a:lstStyle/>
        <a:p>
          <a:endParaRPr lang="zh-CN" altLang="en-US"/>
        </a:p>
      </dgm:t>
    </dgm:pt>
    <dgm:pt modelId="{31F4F207-C0DC-4FA7-928B-DE16B0C0F496}" type="pres">
      <dgm:prSet presAssocID="{F2A68E53-308F-42E6-92A3-0553BDB2EF93}" presName="dstNode" presStyleLbl="node1" presStyleIdx="0" presStyleCnt="7"/>
      <dgm:spPr/>
      <dgm:t>
        <a:bodyPr/>
        <a:lstStyle/>
        <a:p>
          <a:endParaRPr lang="zh-CN" altLang="en-US"/>
        </a:p>
      </dgm:t>
    </dgm:pt>
    <dgm:pt modelId="{A804D0BE-715F-4479-9346-B1E0084B3BE5}" type="pres">
      <dgm:prSet presAssocID="{073D0F55-B078-46CF-B008-E31A267F3D99}" presName="text_1" presStyleLbl="node1" presStyleIdx="0" presStyleCnt="7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4110B645-9B09-4F0A-BE3C-015E6137F881}" type="pres">
      <dgm:prSet presAssocID="{073D0F55-B078-46CF-B008-E31A267F3D99}" presName="accent_1" presStyleCnt="0"/>
      <dgm:spPr/>
      <dgm:t>
        <a:bodyPr/>
        <a:lstStyle/>
        <a:p>
          <a:endParaRPr lang="zh-CN" altLang="en-US"/>
        </a:p>
      </dgm:t>
    </dgm:pt>
    <dgm:pt modelId="{C1099BD7-584F-4340-AC45-46E77B716A82}" type="pres">
      <dgm:prSet presAssocID="{073D0F55-B078-46CF-B008-E31A267F3D99}" presName="accentRepeatNode" presStyleLbl="solidFgAcc1" presStyleIdx="0" presStyleCnt="7"/>
      <dgm:spPr>
        <a:xfrm>
          <a:off x="65105" y="166298"/>
          <a:ext cx="554004" cy="554004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9A19B77B-EAF4-4461-A242-1DB648CDDB26}" type="pres">
      <dgm:prSet presAssocID="{E36C447F-9259-4244-ADF8-A71AC10A9BE2}" presName="text_2" presStyleLbl="node1" presStyleIdx="1" presStyleCnt="7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BEC96EB3-03BC-4ECB-A943-DB6FE5E0685E}" type="pres">
      <dgm:prSet presAssocID="{E36C447F-9259-4244-ADF8-A71AC10A9BE2}" presName="accent_2" presStyleCnt="0"/>
      <dgm:spPr/>
      <dgm:t>
        <a:bodyPr/>
        <a:lstStyle/>
        <a:p>
          <a:endParaRPr lang="zh-CN" altLang="en-US"/>
        </a:p>
      </dgm:t>
    </dgm:pt>
    <dgm:pt modelId="{268357AC-13BF-447A-939F-8F80592245D6}" type="pres">
      <dgm:prSet presAssocID="{E36C447F-9259-4244-ADF8-A71AC10A9BE2}" presName="accentRepeatNode" presStyleLbl="solidFgAcc1" presStyleIdx="1" presStyleCnt="7"/>
      <dgm:spPr>
        <a:xfrm>
          <a:off x="466465" y="831494"/>
          <a:ext cx="554004" cy="554004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78F98B7B-3429-470C-8166-157902E4F5DE}" type="pres">
      <dgm:prSet presAssocID="{08A53477-63A5-4412-8FE9-39238D4FAF33}" presName="text_3" presStyleLbl="node1" presStyleIdx="2" presStyleCnt="7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585964FE-4C38-4348-BB7F-BBF39F9E94AB}" type="pres">
      <dgm:prSet presAssocID="{08A53477-63A5-4412-8FE9-39238D4FAF33}" presName="accent_3" presStyleCnt="0"/>
      <dgm:spPr/>
      <dgm:t>
        <a:bodyPr/>
        <a:lstStyle/>
        <a:p>
          <a:endParaRPr lang="zh-CN" altLang="en-US"/>
        </a:p>
      </dgm:t>
    </dgm:pt>
    <dgm:pt modelId="{C0009EEF-9E48-4746-8B2A-A19B22771695}" type="pres">
      <dgm:prSet presAssocID="{08A53477-63A5-4412-8FE9-39238D4FAF33}" presName="accentRepeatNode" presStyleLbl="solidFgAcc1" presStyleIdx="2" presStyleCnt="7"/>
      <dgm:spPr>
        <a:xfrm>
          <a:off x="686409" y="1496202"/>
          <a:ext cx="554004" cy="554004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28A5B5E8-7CF3-4B6B-BBA9-61F5369A90FF}" type="pres">
      <dgm:prSet presAssocID="{B95115BC-6F06-4995-8006-82CF3E59EAB2}" presName="text_4" presStyleLbl="node1" presStyleIdx="3" presStyleCnt="7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27109A15-947B-46D6-BB45-B0444E9D7EC6}" type="pres">
      <dgm:prSet presAssocID="{B95115BC-6F06-4995-8006-82CF3E59EAB2}" presName="accent_4" presStyleCnt="0"/>
      <dgm:spPr/>
      <dgm:t>
        <a:bodyPr/>
        <a:lstStyle/>
        <a:p>
          <a:endParaRPr lang="zh-CN" altLang="en-US"/>
        </a:p>
      </dgm:t>
    </dgm:pt>
    <dgm:pt modelId="{6059149F-0075-45C2-AD49-DD94FBE3F837}" type="pres">
      <dgm:prSet presAssocID="{B95115BC-6F06-4995-8006-82CF3E59EAB2}" presName="accentRepeatNode" presStyleLbl="solidFgAcc1" presStyleIdx="3" presStyleCnt="7"/>
      <dgm:spPr>
        <a:xfrm>
          <a:off x="756635" y="2161397"/>
          <a:ext cx="554004" cy="554004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3C181274-93EB-49D3-B228-ADBE27877A8A}" type="pres">
      <dgm:prSet presAssocID="{089F5214-4DBB-41DE-9847-A2226CB8FA30}" presName="text_5" presStyleLbl="node1" presStyleIdx="4" presStyleCnt="7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4B7A93CE-AAD6-406B-A11B-D3AD99CFB3CB}" type="pres">
      <dgm:prSet presAssocID="{089F5214-4DBB-41DE-9847-A2226CB8FA30}" presName="accent_5" presStyleCnt="0"/>
      <dgm:spPr/>
      <dgm:t>
        <a:bodyPr/>
        <a:lstStyle/>
        <a:p>
          <a:endParaRPr lang="zh-CN" altLang="en-US"/>
        </a:p>
      </dgm:t>
    </dgm:pt>
    <dgm:pt modelId="{74D1622A-7213-403C-B77E-7B29BFF15F49}" type="pres">
      <dgm:prSet presAssocID="{089F5214-4DBB-41DE-9847-A2226CB8FA30}" presName="accentRepeatNode" presStyleLbl="solidFgAcc1" presStyleIdx="4" presStyleCnt="7"/>
      <dgm:spPr>
        <a:xfrm>
          <a:off x="686409" y="2826593"/>
          <a:ext cx="554004" cy="554004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55B2CDAF-20C3-45BD-8D88-CB1471636A9F}" type="pres">
      <dgm:prSet presAssocID="{E4155C25-60E4-4CC1-9EBE-B0CB70F2D3A7}" presName="text_6" presStyleLbl="node1" presStyleIdx="5" presStyleCnt="7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48A2F766-D19D-489A-ACCD-76D4E172DB62}" type="pres">
      <dgm:prSet presAssocID="{E4155C25-60E4-4CC1-9EBE-B0CB70F2D3A7}" presName="accent_6" presStyleCnt="0"/>
      <dgm:spPr/>
      <dgm:t>
        <a:bodyPr/>
        <a:lstStyle/>
        <a:p>
          <a:endParaRPr lang="zh-CN" altLang="en-US"/>
        </a:p>
      </dgm:t>
    </dgm:pt>
    <dgm:pt modelId="{558192E7-B269-4A77-AB50-2DB2B44BDEDE}" type="pres">
      <dgm:prSet presAssocID="{E4155C25-60E4-4CC1-9EBE-B0CB70F2D3A7}" presName="accentRepeatNode" presStyleLbl="solidFgAcc1" presStyleIdx="5" presStyleCnt="7"/>
      <dgm:spPr>
        <a:xfrm>
          <a:off x="466465" y="3491301"/>
          <a:ext cx="554004" cy="554004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5E2B9070-FFF7-4981-A5CD-71FA21061A02}" type="pres">
      <dgm:prSet presAssocID="{D972B987-3DEA-487F-8D0C-5772C51BF517}" presName="text_7" presStyleLbl="node1" presStyleIdx="6" presStyleCnt="7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4203B251-7B3C-43BD-A950-F613BA7B21A0}" type="pres">
      <dgm:prSet presAssocID="{D972B987-3DEA-487F-8D0C-5772C51BF517}" presName="accent_7" presStyleCnt="0"/>
      <dgm:spPr/>
      <dgm:t>
        <a:bodyPr/>
        <a:lstStyle/>
        <a:p>
          <a:endParaRPr lang="zh-CN" altLang="en-US"/>
        </a:p>
      </dgm:t>
    </dgm:pt>
    <dgm:pt modelId="{34F934D4-225A-4DB5-B93E-DB1B09610FCA}" type="pres">
      <dgm:prSet presAssocID="{D972B987-3DEA-487F-8D0C-5772C51BF517}" presName="accentRepeatNode" presStyleLbl="solidFgAcc1" presStyleIdx="6" presStyleCnt="7"/>
      <dgm:spPr>
        <a:xfrm>
          <a:off x="65105" y="4156496"/>
          <a:ext cx="554004" cy="554004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</dgm:ptLst>
  <dgm:cxnLst>
    <dgm:cxn modelId="{8AE5E2D4-230A-425F-AC4B-E01FD75C6E52}" type="presOf" srcId="{08A53477-63A5-4412-8FE9-39238D4FAF33}" destId="{78F98B7B-3429-470C-8166-157902E4F5DE}" srcOrd="0" destOrd="0" presId="urn:microsoft.com/office/officeart/2008/layout/VerticalCurvedList"/>
    <dgm:cxn modelId="{922B208C-BCB0-4057-B369-2CB5FC6B7EA4}" type="presOf" srcId="{089F5214-4DBB-41DE-9847-A2226CB8FA30}" destId="{3C181274-93EB-49D3-B228-ADBE27877A8A}" srcOrd="0" destOrd="0" presId="urn:microsoft.com/office/officeart/2008/layout/VerticalCurvedList"/>
    <dgm:cxn modelId="{E87D246F-F104-4EC1-99B3-841C3D838DB0}" srcId="{F2A68E53-308F-42E6-92A3-0553BDB2EF93}" destId="{089F5214-4DBB-41DE-9847-A2226CB8FA30}" srcOrd="4" destOrd="0" parTransId="{16ABD290-809C-4133-8ACC-FF1C7A483284}" sibTransId="{DB081BA0-ABF6-49B8-8809-EAE3F32A588E}"/>
    <dgm:cxn modelId="{9B742D8A-905A-4276-96A0-3DEAD76073CC}" type="presOf" srcId="{E36C447F-9259-4244-ADF8-A71AC10A9BE2}" destId="{9A19B77B-EAF4-4461-A242-1DB648CDDB26}" srcOrd="0" destOrd="0" presId="urn:microsoft.com/office/officeart/2008/layout/VerticalCurvedList"/>
    <dgm:cxn modelId="{CE8244B8-2D1B-443B-AC19-A9F384B48B88}" type="presOf" srcId="{073D0F55-B078-46CF-B008-E31A267F3D99}" destId="{A804D0BE-715F-4479-9346-B1E0084B3BE5}" srcOrd="0" destOrd="0" presId="urn:microsoft.com/office/officeart/2008/layout/VerticalCurvedList"/>
    <dgm:cxn modelId="{137AE562-952A-4D07-B4FE-B56A7FAA75B5}" srcId="{F2A68E53-308F-42E6-92A3-0553BDB2EF93}" destId="{073D0F55-B078-46CF-B008-E31A267F3D99}" srcOrd="0" destOrd="0" parTransId="{4828FB0E-4C12-4655-A6E2-78D28D9992FA}" sibTransId="{9D665BBB-32E8-4918-9CEA-FE64A60A23B5}"/>
    <dgm:cxn modelId="{D938EDA9-3FAD-4BED-B980-5DEE1241041F}" srcId="{F2A68E53-308F-42E6-92A3-0553BDB2EF93}" destId="{B95115BC-6F06-4995-8006-82CF3E59EAB2}" srcOrd="3" destOrd="0" parTransId="{DCDF4AC3-4BCB-4885-A4F2-A0EA877EB12E}" sibTransId="{3C30D5B7-2207-4E60-AD53-932838C17130}"/>
    <dgm:cxn modelId="{49C4AD1A-B92C-401B-BF51-4ADBD51F4CDF}" type="presOf" srcId="{F2A68E53-308F-42E6-92A3-0553BDB2EF93}" destId="{286F5CF8-4E81-4F3D-833D-88DFA1E413D9}" srcOrd="0" destOrd="0" presId="urn:microsoft.com/office/officeart/2008/layout/VerticalCurvedList"/>
    <dgm:cxn modelId="{B5216C9D-1BE5-4D0D-956D-46A20D816719}" srcId="{F2A68E53-308F-42E6-92A3-0553BDB2EF93}" destId="{E36C447F-9259-4244-ADF8-A71AC10A9BE2}" srcOrd="1" destOrd="0" parTransId="{F45FC21D-C21F-4ED8-A245-8F5555F9EE06}" sibTransId="{2E665490-FFF3-46C9-8F33-CB1B808CF9C7}"/>
    <dgm:cxn modelId="{2D79CE5E-AA34-403D-B30C-914847C47FF6}" srcId="{F2A68E53-308F-42E6-92A3-0553BDB2EF93}" destId="{D972B987-3DEA-487F-8D0C-5772C51BF517}" srcOrd="6" destOrd="0" parTransId="{B8EB5E96-1099-4710-B465-79BD2205A415}" sibTransId="{9E80F09E-7489-4B0B-A416-D956BC87483F}"/>
    <dgm:cxn modelId="{8BDCB08B-CEF3-49B6-9462-F682BFCF7157}" srcId="{F2A68E53-308F-42E6-92A3-0553BDB2EF93}" destId="{E4155C25-60E4-4CC1-9EBE-B0CB70F2D3A7}" srcOrd="5" destOrd="0" parTransId="{E43DECB5-D146-45FE-8CFC-7F7AE3CB9CF1}" sibTransId="{C2215BD9-6286-4B29-B950-F235A346EC11}"/>
    <dgm:cxn modelId="{5C3DFF51-BFA8-4EFF-B616-4C1E4FB38462}" type="presOf" srcId="{D972B987-3DEA-487F-8D0C-5772C51BF517}" destId="{5E2B9070-FFF7-4981-A5CD-71FA21061A02}" srcOrd="0" destOrd="0" presId="urn:microsoft.com/office/officeart/2008/layout/VerticalCurvedList"/>
    <dgm:cxn modelId="{3BCA3B53-06FE-4329-BAF1-F64B5F5BF6C4}" type="presOf" srcId="{B95115BC-6F06-4995-8006-82CF3E59EAB2}" destId="{28A5B5E8-7CF3-4B6B-BBA9-61F5369A90FF}" srcOrd="0" destOrd="0" presId="urn:microsoft.com/office/officeart/2008/layout/VerticalCurvedList"/>
    <dgm:cxn modelId="{82B6C1E3-51DD-4EB2-AFF5-331817CAD244}" type="presOf" srcId="{E4155C25-60E4-4CC1-9EBE-B0CB70F2D3A7}" destId="{55B2CDAF-20C3-45BD-8D88-CB1471636A9F}" srcOrd="0" destOrd="0" presId="urn:microsoft.com/office/officeart/2008/layout/VerticalCurvedList"/>
    <dgm:cxn modelId="{C097460B-A482-4FC3-88A9-459A2F94F1E4}" type="presOf" srcId="{9D665BBB-32E8-4918-9CEA-FE64A60A23B5}" destId="{8AD56C03-3D63-4362-A536-8C795F3E4C8B}" srcOrd="0" destOrd="0" presId="urn:microsoft.com/office/officeart/2008/layout/VerticalCurvedList"/>
    <dgm:cxn modelId="{05AB16AB-8E1E-4156-AC68-A86D23DEB253}" srcId="{F2A68E53-308F-42E6-92A3-0553BDB2EF93}" destId="{08A53477-63A5-4412-8FE9-39238D4FAF33}" srcOrd="2" destOrd="0" parTransId="{E98AD267-45DD-4721-A966-5F9066330F84}" sibTransId="{677CFF89-B995-45E3-BD14-1072FC47B4CC}"/>
    <dgm:cxn modelId="{80E0C602-CFCB-4457-9145-5FCAA3E6932A}" type="presParOf" srcId="{286F5CF8-4E81-4F3D-833D-88DFA1E413D9}" destId="{2CC597AD-851E-41D8-906C-9028A87162DE}" srcOrd="0" destOrd="0" presId="urn:microsoft.com/office/officeart/2008/layout/VerticalCurvedList"/>
    <dgm:cxn modelId="{6CC46B1B-8772-471F-A76D-8CA17F1DC934}" type="presParOf" srcId="{2CC597AD-851E-41D8-906C-9028A87162DE}" destId="{82F07F5F-217A-4862-AA47-745ABE3C231E}" srcOrd="0" destOrd="0" presId="urn:microsoft.com/office/officeart/2008/layout/VerticalCurvedList"/>
    <dgm:cxn modelId="{5EA43885-B5EA-4933-ADC6-8BF21088DABF}" type="presParOf" srcId="{82F07F5F-217A-4862-AA47-745ABE3C231E}" destId="{1D8526BD-0E76-4B6C-A9EF-36A44589258A}" srcOrd="0" destOrd="0" presId="urn:microsoft.com/office/officeart/2008/layout/VerticalCurvedList"/>
    <dgm:cxn modelId="{94FBB523-DA3B-4BCF-92F0-B29736A478BF}" type="presParOf" srcId="{82F07F5F-217A-4862-AA47-745ABE3C231E}" destId="{8AD56C03-3D63-4362-A536-8C795F3E4C8B}" srcOrd="1" destOrd="0" presId="urn:microsoft.com/office/officeart/2008/layout/VerticalCurvedList"/>
    <dgm:cxn modelId="{F9DA24AE-4199-443E-AE22-5BCB5A5CFDDC}" type="presParOf" srcId="{82F07F5F-217A-4862-AA47-745ABE3C231E}" destId="{A092EFCE-0E23-4131-9ECF-3DED0F816988}" srcOrd="2" destOrd="0" presId="urn:microsoft.com/office/officeart/2008/layout/VerticalCurvedList"/>
    <dgm:cxn modelId="{5A80A7E8-FACF-45AA-A7C2-DE5BDC98E020}" type="presParOf" srcId="{82F07F5F-217A-4862-AA47-745ABE3C231E}" destId="{31F4F207-C0DC-4FA7-928B-DE16B0C0F496}" srcOrd="3" destOrd="0" presId="urn:microsoft.com/office/officeart/2008/layout/VerticalCurvedList"/>
    <dgm:cxn modelId="{B7FF51C7-B16A-46C5-8542-63CB600A67E5}" type="presParOf" srcId="{2CC597AD-851E-41D8-906C-9028A87162DE}" destId="{A804D0BE-715F-4479-9346-B1E0084B3BE5}" srcOrd="1" destOrd="0" presId="urn:microsoft.com/office/officeart/2008/layout/VerticalCurvedList"/>
    <dgm:cxn modelId="{1A45DB08-B199-49D1-8357-48908DEA9CB6}" type="presParOf" srcId="{2CC597AD-851E-41D8-906C-9028A87162DE}" destId="{4110B645-9B09-4F0A-BE3C-015E6137F881}" srcOrd="2" destOrd="0" presId="urn:microsoft.com/office/officeart/2008/layout/VerticalCurvedList"/>
    <dgm:cxn modelId="{4585D9D8-FCD7-4BEE-BC72-629AE4B8B381}" type="presParOf" srcId="{4110B645-9B09-4F0A-BE3C-015E6137F881}" destId="{C1099BD7-584F-4340-AC45-46E77B716A82}" srcOrd="0" destOrd="0" presId="urn:microsoft.com/office/officeart/2008/layout/VerticalCurvedList"/>
    <dgm:cxn modelId="{59BE2E7E-4120-452A-B6D1-F0912719B91B}" type="presParOf" srcId="{2CC597AD-851E-41D8-906C-9028A87162DE}" destId="{9A19B77B-EAF4-4461-A242-1DB648CDDB26}" srcOrd="3" destOrd="0" presId="urn:microsoft.com/office/officeart/2008/layout/VerticalCurvedList"/>
    <dgm:cxn modelId="{7C837560-973B-4B06-85BA-BD02FE1E9FF3}" type="presParOf" srcId="{2CC597AD-851E-41D8-906C-9028A87162DE}" destId="{BEC96EB3-03BC-4ECB-A943-DB6FE5E0685E}" srcOrd="4" destOrd="0" presId="urn:microsoft.com/office/officeart/2008/layout/VerticalCurvedList"/>
    <dgm:cxn modelId="{D0EF8002-6B68-4222-9272-E879A714BD47}" type="presParOf" srcId="{BEC96EB3-03BC-4ECB-A943-DB6FE5E0685E}" destId="{268357AC-13BF-447A-939F-8F80592245D6}" srcOrd="0" destOrd="0" presId="urn:microsoft.com/office/officeart/2008/layout/VerticalCurvedList"/>
    <dgm:cxn modelId="{8E56723F-CCC1-4F51-BB1D-664E72C7A93E}" type="presParOf" srcId="{2CC597AD-851E-41D8-906C-9028A87162DE}" destId="{78F98B7B-3429-470C-8166-157902E4F5DE}" srcOrd="5" destOrd="0" presId="urn:microsoft.com/office/officeart/2008/layout/VerticalCurvedList"/>
    <dgm:cxn modelId="{753B20ED-920D-431D-AD1A-FE06430B568A}" type="presParOf" srcId="{2CC597AD-851E-41D8-906C-9028A87162DE}" destId="{585964FE-4C38-4348-BB7F-BBF39F9E94AB}" srcOrd="6" destOrd="0" presId="urn:microsoft.com/office/officeart/2008/layout/VerticalCurvedList"/>
    <dgm:cxn modelId="{4744DA39-4C23-4D79-A7AB-13DF91FE14B3}" type="presParOf" srcId="{585964FE-4C38-4348-BB7F-BBF39F9E94AB}" destId="{C0009EEF-9E48-4746-8B2A-A19B22771695}" srcOrd="0" destOrd="0" presId="urn:microsoft.com/office/officeart/2008/layout/VerticalCurvedList"/>
    <dgm:cxn modelId="{BF9A002E-506D-4704-AB38-5741081C6887}" type="presParOf" srcId="{2CC597AD-851E-41D8-906C-9028A87162DE}" destId="{28A5B5E8-7CF3-4B6B-BBA9-61F5369A90FF}" srcOrd="7" destOrd="0" presId="urn:microsoft.com/office/officeart/2008/layout/VerticalCurvedList"/>
    <dgm:cxn modelId="{2F56A42C-1CAE-4490-B7D9-70EF3E230246}" type="presParOf" srcId="{2CC597AD-851E-41D8-906C-9028A87162DE}" destId="{27109A15-947B-46D6-BB45-B0444E9D7EC6}" srcOrd="8" destOrd="0" presId="urn:microsoft.com/office/officeart/2008/layout/VerticalCurvedList"/>
    <dgm:cxn modelId="{04745392-86E2-4DB3-87B4-ED74E10878FC}" type="presParOf" srcId="{27109A15-947B-46D6-BB45-B0444E9D7EC6}" destId="{6059149F-0075-45C2-AD49-DD94FBE3F837}" srcOrd="0" destOrd="0" presId="urn:microsoft.com/office/officeart/2008/layout/VerticalCurvedList"/>
    <dgm:cxn modelId="{C80F18A0-6B51-4251-9616-0BE406E76A86}" type="presParOf" srcId="{2CC597AD-851E-41D8-906C-9028A87162DE}" destId="{3C181274-93EB-49D3-B228-ADBE27877A8A}" srcOrd="9" destOrd="0" presId="urn:microsoft.com/office/officeart/2008/layout/VerticalCurvedList"/>
    <dgm:cxn modelId="{16257F30-A08F-421B-A836-3A3DAA064ECF}" type="presParOf" srcId="{2CC597AD-851E-41D8-906C-9028A87162DE}" destId="{4B7A93CE-AAD6-406B-A11B-D3AD99CFB3CB}" srcOrd="10" destOrd="0" presId="urn:microsoft.com/office/officeart/2008/layout/VerticalCurvedList"/>
    <dgm:cxn modelId="{D2B36886-EBF8-4A58-8E57-0932ABCE4CF9}" type="presParOf" srcId="{4B7A93CE-AAD6-406B-A11B-D3AD99CFB3CB}" destId="{74D1622A-7213-403C-B77E-7B29BFF15F49}" srcOrd="0" destOrd="0" presId="urn:microsoft.com/office/officeart/2008/layout/VerticalCurvedList"/>
    <dgm:cxn modelId="{483BFEBA-820C-4D06-8728-A9014DB775F2}" type="presParOf" srcId="{2CC597AD-851E-41D8-906C-9028A87162DE}" destId="{55B2CDAF-20C3-45BD-8D88-CB1471636A9F}" srcOrd="11" destOrd="0" presId="urn:microsoft.com/office/officeart/2008/layout/VerticalCurvedList"/>
    <dgm:cxn modelId="{998B9FC3-BD0C-440D-BE84-89C7D421CE0E}" type="presParOf" srcId="{2CC597AD-851E-41D8-906C-9028A87162DE}" destId="{48A2F766-D19D-489A-ACCD-76D4E172DB62}" srcOrd="12" destOrd="0" presId="urn:microsoft.com/office/officeart/2008/layout/VerticalCurvedList"/>
    <dgm:cxn modelId="{587355DE-112E-4979-BA1B-187EC930ADC0}" type="presParOf" srcId="{48A2F766-D19D-489A-ACCD-76D4E172DB62}" destId="{558192E7-B269-4A77-AB50-2DB2B44BDEDE}" srcOrd="0" destOrd="0" presId="urn:microsoft.com/office/officeart/2008/layout/VerticalCurvedList"/>
    <dgm:cxn modelId="{F98B824C-548B-40BD-8B78-8516716CE092}" type="presParOf" srcId="{2CC597AD-851E-41D8-906C-9028A87162DE}" destId="{5E2B9070-FFF7-4981-A5CD-71FA21061A02}" srcOrd="13" destOrd="0" presId="urn:microsoft.com/office/officeart/2008/layout/VerticalCurvedList"/>
    <dgm:cxn modelId="{73E5C169-31BA-4FB8-977F-B74AF2EAC4BB}" type="presParOf" srcId="{2CC597AD-851E-41D8-906C-9028A87162DE}" destId="{4203B251-7B3C-43BD-A950-F613BA7B21A0}" srcOrd="14" destOrd="0" presId="urn:microsoft.com/office/officeart/2008/layout/VerticalCurvedList"/>
    <dgm:cxn modelId="{C4E2C9F6-08B8-420F-AECF-B24BE7CB8F60}" type="presParOf" srcId="{4203B251-7B3C-43BD-A950-F613BA7B21A0}" destId="{34F934D4-225A-4DB5-B93E-DB1B09610FC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D56C03-3D63-4362-A536-8C795F3E4C8B}">
      <dsp:nvSpPr>
        <dsp:cNvPr id="0" name=""/>
        <dsp:cNvSpPr/>
      </dsp:nvSpPr>
      <dsp:spPr>
        <a:xfrm>
          <a:off x="-4134542" y="-634507"/>
          <a:ext cx="4926614" cy="4926614"/>
        </a:xfrm>
        <a:prstGeom prst="blockArc">
          <a:avLst>
            <a:gd name="adj1" fmla="val 18900000"/>
            <a:gd name="adj2" fmla="val 2700000"/>
            <a:gd name="adj3" fmla="val 329"/>
          </a:avLst>
        </a:prstGeom>
        <a:noFill/>
        <a:ln w="25400" cap="flat" cmpd="sng" algn="ctr">
          <a:solidFill>
            <a:srgbClr val="9BBB59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04D0BE-715F-4479-9346-B1E0084B3BE5}">
      <dsp:nvSpPr>
        <dsp:cNvPr id="0" name=""/>
        <dsp:cNvSpPr/>
      </dsp:nvSpPr>
      <dsp:spPr>
        <a:xfrm>
          <a:off x="256641" y="166274"/>
          <a:ext cx="6794141" cy="332402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845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主动与领导沟通时，需与领导秘书提前预约时间。</a:t>
          </a:r>
          <a:endParaRPr lang="zh-CN" alt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宋体" charset="0"/>
            <a:cs typeface=""/>
          </a:endParaRPr>
        </a:p>
      </dsp:txBody>
      <dsp:txXfrm>
        <a:off x="256641" y="166274"/>
        <a:ext cx="6794141" cy="332402"/>
      </dsp:txXfrm>
    </dsp:sp>
    <dsp:sp modelId="{C1099BD7-584F-4340-AC45-46E77B716A82}">
      <dsp:nvSpPr>
        <dsp:cNvPr id="0" name=""/>
        <dsp:cNvSpPr/>
      </dsp:nvSpPr>
      <dsp:spPr>
        <a:xfrm>
          <a:off x="48890" y="124724"/>
          <a:ext cx="415503" cy="415503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19B77B-EAF4-4461-A242-1DB648CDDB26}">
      <dsp:nvSpPr>
        <dsp:cNvPr id="0" name=""/>
        <dsp:cNvSpPr/>
      </dsp:nvSpPr>
      <dsp:spPr>
        <a:xfrm>
          <a:off x="557662" y="665171"/>
          <a:ext cx="6493120" cy="332402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845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如遇紧急重大事件时可与领导电话确定，接听后应简明扼要说明问题重点。</a:t>
          </a:r>
          <a:endParaRPr lang="zh-CN" alt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宋体" charset="0"/>
            <a:cs typeface=""/>
          </a:endParaRPr>
        </a:p>
      </dsp:txBody>
      <dsp:txXfrm>
        <a:off x="557662" y="665171"/>
        <a:ext cx="6493120" cy="332402"/>
      </dsp:txXfrm>
    </dsp:sp>
    <dsp:sp modelId="{268357AC-13BF-447A-939F-8F80592245D6}">
      <dsp:nvSpPr>
        <dsp:cNvPr id="0" name=""/>
        <dsp:cNvSpPr/>
      </dsp:nvSpPr>
      <dsp:spPr>
        <a:xfrm>
          <a:off x="349910" y="623620"/>
          <a:ext cx="415503" cy="415503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98B7B-3429-470C-8166-157902E4F5DE}">
      <dsp:nvSpPr>
        <dsp:cNvPr id="0" name=""/>
        <dsp:cNvSpPr/>
      </dsp:nvSpPr>
      <dsp:spPr>
        <a:xfrm>
          <a:off x="722619" y="1163702"/>
          <a:ext cx="6328163" cy="332402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845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与领导沟通时，需注意自己的着装规范、仪容仪表，手机调成振动或静音状态。</a:t>
          </a:r>
          <a:endParaRPr lang="zh-CN" alt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宋体" charset="0"/>
            <a:cs typeface=""/>
          </a:endParaRPr>
        </a:p>
      </dsp:txBody>
      <dsp:txXfrm>
        <a:off x="722619" y="1163702"/>
        <a:ext cx="6328163" cy="332402"/>
      </dsp:txXfrm>
    </dsp:sp>
    <dsp:sp modelId="{C0009EEF-9E48-4746-8B2A-A19B22771695}">
      <dsp:nvSpPr>
        <dsp:cNvPr id="0" name=""/>
        <dsp:cNvSpPr/>
      </dsp:nvSpPr>
      <dsp:spPr>
        <a:xfrm>
          <a:off x="514868" y="1122151"/>
          <a:ext cx="415503" cy="415503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5B5E8-7CF3-4B6B-BBA9-61F5369A90FF}">
      <dsp:nvSpPr>
        <dsp:cNvPr id="0" name=""/>
        <dsp:cNvSpPr/>
      </dsp:nvSpPr>
      <dsp:spPr>
        <a:xfrm>
          <a:off x="775289" y="1662598"/>
          <a:ext cx="6275493" cy="332402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845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沟通前应准备好笔记本、笔及相关材料，沟通时对重点内容要进行记录。</a:t>
          </a:r>
          <a:endParaRPr lang="zh-CN" alt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宋体" charset="0"/>
            <a:cs typeface=""/>
          </a:endParaRPr>
        </a:p>
      </dsp:txBody>
      <dsp:txXfrm>
        <a:off x="775289" y="1662598"/>
        <a:ext cx="6275493" cy="332402"/>
      </dsp:txXfrm>
    </dsp:sp>
    <dsp:sp modelId="{6059149F-0075-45C2-AD49-DD94FBE3F837}">
      <dsp:nvSpPr>
        <dsp:cNvPr id="0" name=""/>
        <dsp:cNvSpPr/>
      </dsp:nvSpPr>
      <dsp:spPr>
        <a:xfrm>
          <a:off x="567537" y="1621048"/>
          <a:ext cx="415503" cy="415503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81274-93EB-49D3-B228-ADBE27877A8A}">
      <dsp:nvSpPr>
        <dsp:cNvPr id="0" name=""/>
        <dsp:cNvSpPr/>
      </dsp:nvSpPr>
      <dsp:spPr>
        <a:xfrm>
          <a:off x="722619" y="2161495"/>
          <a:ext cx="6328163" cy="332402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845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进入领导办公室应敲门，等待回复后进入。  </a:t>
          </a:r>
          <a:endParaRPr lang="zh-CN" alt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宋体" charset="0"/>
            <a:cs typeface=""/>
          </a:endParaRPr>
        </a:p>
      </dsp:txBody>
      <dsp:txXfrm>
        <a:off x="722619" y="2161495"/>
        <a:ext cx="6328163" cy="332402"/>
      </dsp:txXfrm>
    </dsp:sp>
    <dsp:sp modelId="{74D1622A-7213-403C-B77E-7B29BFF15F49}">
      <dsp:nvSpPr>
        <dsp:cNvPr id="0" name=""/>
        <dsp:cNvSpPr/>
      </dsp:nvSpPr>
      <dsp:spPr>
        <a:xfrm>
          <a:off x="514868" y="2119944"/>
          <a:ext cx="415503" cy="415503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2CDAF-20C3-45BD-8D88-CB1471636A9F}">
      <dsp:nvSpPr>
        <dsp:cNvPr id="0" name=""/>
        <dsp:cNvSpPr/>
      </dsp:nvSpPr>
      <dsp:spPr>
        <a:xfrm>
          <a:off x="557662" y="2660026"/>
          <a:ext cx="6493120" cy="332402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845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进入领导办公室时应精神饱满，问候领导，并注意个人礼仪。</a:t>
          </a:r>
          <a:endParaRPr lang="zh-CN" alt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宋体" charset="0"/>
            <a:cs typeface=""/>
          </a:endParaRPr>
        </a:p>
      </dsp:txBody>
      <dsp:txXfrm>
        <a:off x="557662" y="2660026"/>
        <a:ext cx="6493120" cy="332402"/>
      </dsp:txXfrm>
    </dsp:sp>
    <dsp:sp modelId="{558192E7-B269-4A77-AB50-2DB2B44BDEDE}">
      <dsp:nvSpPr>
        <dsp:cNvPr id="0" name=""/>
        <dsp:cNvSpPr/>
      </dsp:nvSpPr>
      <dsp:spPr>
        <a:xfrm>
          <a:off x="349910" y="2618475"/>
          <a:ext cx="415503" cy="415503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2B9070-FFF7-4981-A5CD-71FA21061A02}">
      <dsp:nvSpPr>
        <dsp:cNvPr id="0" name=""/>
        <dsp:cNvSpPr/>
      </dsp:nvSpPr>
      <dsp:spPr>
        <a:xfrm>
          <a:off x="256641" y="3158922"/>
          <a:ext cx="6794141" cy="332402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845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微软雅黑" pitchFamily="34" charset="-122"/>
              <a:ea typeface="微软雅黑" pitchFamily="34" charset="-122"/>
              <a:cs typeface=""/>
            </a:rPr>
            <a:t>若领导在办公原位沟通时，领导示意结束后离席；若在沙发沟通时，领导起身后员工再起身。</a:t>
          </a:r>
          <a:endParaRPr lang="zh-CN" altLang="en-US" sz="14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/>
            <a:ea typeface="宋体" charset="0"/>
            <a:cs typeface=""/>
          </a:endParaRPr>
        </a:p>
      </dsp:txBody>
      <dsp:txXfrm>
        <a:off x="256641" y="3158922"/>
        <a:ext cx="6794141" cy="332402"/>
      </dsp:txXfrm>
    </dsp:sp>
    <dsp:sp modelId="{34F934D4-225A-4DB5-B93E-DB1B09610FCA}">
      <dsp:nvSpPr>
        <dsp:cNvPr id="0" name=""/>
        <dsp:cNvSpPr/>
      </dsp:nvSpPr>
      <dsp:spPr>
        <a:xfrm>
          <a:off x="48890" y="3117372"/>
          <a:ext cx="415503" cy="415503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9BBB59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1D088-5004-9145-8A68-448B381A7CBF}" type="datetimeFigureOut">
              <a:rPr kumimoji="1" lang="zh-CN" altLang="en-US" smtClean="0"/>
              <a:t>2017/4/12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86887-23ED-E547-A8F4-044E31997D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284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latin typeface="Arial" charset="0"/>
              <a:ea typeface="宋体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464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4661-A0D9-8346-8711-11483CF72156}" type="datetimeFigureOut">
              <a:rPr kumimoji="1" lang="zh-CN" altLang="en-US" smtClean="0"/>
              <a:t>2017/4/12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F8C1-9029-784F-80A9-0542135E7F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543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4661-A0D9-8346-8711-11483CF72156}" type="datetimeFigureOut">
              <a:rPr kumimoji="1" lang="zh-CN" altLang="en-US" smtClean="0"/>
              <a:t>2017/4/12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F8C1-9029-784F-80A9-0542135E7F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321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4661-A0D9-8346-8711-11483CF72156}" type="datetimeFigureOut">
              <a:rPr kumimoji="1" lang="zh-CN" altLang="en-US" smtClean="0"/>
              <a:t>2017/4/12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F8C1-9029-784F-80A9-0542135E7F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0624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299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269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4661-A0D9-8346-8711-11483CF72156}" type="datetimeFigureOut">
              <a:rPr kumimoji="1" lang="zh-CN" altLang="en-US" smtClean="0"/>
              <a:t>2017/4/12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F8C1-9029-784F-80A9-0542135E7F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048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4661-A0D9-8346-8711-11483CF72156}" type="datetimeFigureOut">
              <a:rPr kumimoji="1" lang="zh-CN" altLang="en-US" smtClean="0"/>
              <a:t>2017/4/12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F8C1-9029-784F-80A9-0542135E7F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8295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4661-A0D9-8346-8711-11483CF72156}" type="datetimeFigureOut">
              <a:rPr kumimoji="1" lang="zh-CN" altLang="en-US" smtClean="0"/>
              <a:t>2017/4/12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F8C1-9029-784F-80A9-0542135E7F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8537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4661-A0D9-8346-8711-11483CF72156}" type="datetimeFigureOut">
              <a:rPr kumimoji="1" lang="zh-CN" altLang="en-US" smtClean="0"/>
              <a:t>2017/4/12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F8C1-9029-784F-80A9-0542135E7F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5285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4661-A0D9-8346-8711-11483CF72156}" type="datetimeFigureOut">
              <a:rPr kumimoji="1" lang="zh-CN" altLang="en-US" smtClean="0"/>
              <a:t>2017/4/12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F8C1-9029-784F-80A9-0542135E7F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8819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4661-A0D9-8346-8711-11483CF72156}" type="datetimeFigureOut">
              <a:rPr kumimoji="1" lang="zh-CN" altLang="en-US" smtClean="0"/>
              <a:t>2017/4/12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F8C1-9029-784F-80A9-0542135E7F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4115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4661-A0D9-8346-8711-11483CF72156}" type="datetimeFigureOut">
              <a:rPr kumimoji="1" lang="zh-CN" altLang="en-US" smtClean="0"/>
              <a:t>2017/4/12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F8C1-9029-784F-80A9-0542135E7F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5620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74661-A0D9-8346-8711-11483CF72156}" type="datetimeFigureOut">
              <a:rPr kumimoji="1" lang="zh-CN" altLang="en-US" smtClean="0"/>
              <a:t>2017/4/12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F8C1-9029-784F-80A9-0542135E7FB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3394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74661-A0D9-8346-8711-11483CF72156}" type="datetimeFigureOut">
              <a:rPr kumimoji="1" lang="zh-CN" altLang="en-US" smtClean="0"/>
              <a:t>2017/4/12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0F8C1-9029-784F-80A9-0542135E7FB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136"/>
            <a:ext cx="9347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7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67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chart" Target="../charts/chart1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9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chart" Target="../charts/chart20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jpeg"/><Relationship Id="rId4" Type="http://schemas.openxmlformats.org/officeDocument/2006/relationships/chart" Target="../charts/chart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40.xml"/><Relationship Id="rId4" Type="http://schemas.openxmlformats.org/officeDocument/2006/relationships/image" Target="../media/image59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3.xm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4.xm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71364" y="2608357"/>
            <a:ext cx="64471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81247"/>
            <a:r>
              <a:rPr lang="zh-CN" altLang="en-US" sz="5400" b="1" spc="26" dirty="0">
                <a:ln w="1143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经典繁仿黑" pitchFamily="49" charset="-122"/>
              </a:rPr>
              <a:t>员工礼仪与行为规范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81132" y="3693270"/>
            <a:ext cx="1181735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575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2017</a:t>
            </a:r>
            <a:r>
              <a:rPr kumimoji="1" lang="zh-CN" altLang="en-US" sz="1575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年</a:t>
            </a:r>
            <a:r>
              <a:rPr kumimoji="1" lang="en-US" altLang="zh-CN" sz="1575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4</a:t>
            </a:r>
            <a:r>
              <a:rPr kumimoji="1" lang="zh-CN" altLang="en-US" sz="1575" dirty="0" smtClean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月</a:t>
            </a:r>
            <a:endParaRPr kumimoji="1" lang="zh-CN" altLang="en-US" sz="1575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2746" y="1892776"/>
            <a:ext cx="3429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81247"/>
            <a:r>
              <a:rPr lang="zh-CN" altLang="en-US" sz="3000" b="1" spc="26">
                <a:ln w="1143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经典繁仿黑" pitchFamily="49" charset="-122"/>
              </a:rPr>
              <a:t>管理</a:t>
            </a:r>
            <a:r>
              <a:rPr lang="zh-CN" altLang="en-US" sz="3000" b="1" spc="26" dirty="0">
                <a:ln w="1143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经典繁仿黑" pitchFamily="49" charset="-122"/>
              </a:rPr>
              <a:t>应知应会篇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46" y="5049641"/>
            <a:ext cx="2354784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5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661" y="1149644"/>
            <a:ext cx="4503737" cy="30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ea typeface="黑体" pitchFamily="2" charset="-122"/>
              </a:rPr>
              <a:t>仪表礼仪</a:t>
            </a:r>
            <a:r>
              <a:rPr lang="en-US" altLang="zh-CN" sz="1800" dirty="0">
                <a:solidFill>
                  <a:schemeClr val="bg1"/>
                </a:solidFill>
                <a:latin typeface="Arial" charset="0"/>
                <a:ea typeface="黑体" pitchFamily="2" charset="-122"/>
              </a:rPr>
              <a:t>——</a:t>
            </a:r>
            <a:r>
              <a:rPr lang="zh-CN" altLang="en-US" sz="1800" dirty="0">
                <a:solidFill>
                  <a:schemeClr val="bg1"/>
                </a:solidFill>
                <a:ea typeface="黑体" pitchFamily="2" charset="-122"/>
              </a:rPr>
              <a:t>服饰礼仪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>
          <a:xfrm>
            <a:off x="450851" y="1596629"/>
            <a:ext cx="8242300" cy="1145381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ct val="100000"/>
              </a:spcBef>
              <a:buNone/>
            </a:pPr>
            <a:r>
              <a:rPr lang="zh-CN" altLang="en-US" sz="1350">
                <a:ea typeface="幼圆" pitchFamily="49" charset="-122"/>
              </a:rPr>
              <a:t>例：温莎结　  </a:t>
            </a:r>
          </a:p>
          <a:p>
            <a:pPr marL="0" indent="0">
              <a:lnSpc>
                <a:spcPct val="120000"/>
              </a:lnSpc>
              <a:spcBef>
                <a:spcPct val="100000"/>
              </a:spcBef>
              <a:buNone/>
            </a:pPr>
            <a:r>
              <a:rPr lang="zh-CN" altLang="en-US" sz="1350">
                <a:ea typeface="幼圆" pitchFamily="49" charset="-122"/>
              </a:rPr>
              <a:t>    温莎结适合用于宽领型的衬衫，该领结应多往横向打理。应避免材质过厚的领带，领结也勿打得过大。</a:t>
            </a:r>
          </a:p>
        </p:txBody>
      </p:sp>
      <p:sp>
        <p:nvSpPr>
          <p:cNvPr id="1945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1pPr>
            <a:lvl2pPr marL="557213" indent="-214313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2pPr>
            <a:lvl3pPr marL="8572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3pPr>
            <a:lvl4pPr marL="12001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4pPr>
            <a:lvl5pPr marL="15430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5pPr>
            <a:lvl6pPr marL="18859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6pPr>
            <a:lvl7pPr marL="22288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7pPr>
            <a:lvl8pPr marL="25717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8pPr>
            <a:lvl9pPr marL="29146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>
              <a:buFont typeface="Arial" charset="0"/>
              <a:buNone/>
            </a:pPr>
            <a:fld id="{9E45D0A1-F173-44F8-862E-BFD8175375F5}" type="slidenum">
              <a:rPr lang="zh-CN" altLang="en-US" sz="1050" b="0">
                <a:solidFill>
                  <a:schemeClr val="bg1"/>
                </a:solidFill>
              </a:rPr>
              <a:pPr>
                <a:buFont typeface="Arial" charset="0"/>
                <a:buNone/>
              </a:pPr>
              <a:t>10</a:t>
            </a:fld>
            <a:endParaRPr lang="en-US" altLang="zh-CN" sz="1050" b="0">
              <a:solidFill>
                <a:schemeClr val="bg1"/>
              </a:solidFill>
            </a:endParaRPr>
          </a:p>
        </p:txBody>
      </p:sp>
      <p:pic>
        <p:nvPicPr>
          <p:cNvPr id="1162244" name="Picture 4" descr="121361P04540Z495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1" y="2799160"/>
            <a:ext cx="6310313" cy="1608534"/>
          </a:xfrm>
          <a:prstGeom prst="rect">
            <a:avLst/>
          </a:prstGeom>
          <a:noFill/>
          <a:ln w="76200">
            <a:pattFill prst="sphere">
              <a:fgClr>
                <a:schemeClr val="tx1"/>
              </a:fgClr>
              <a:bgClr>
                <a:srgbClr val="FFFFFF"/>
              </a:bgClr>
            </a:patt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2246" name="Rectangle 6"/>
          <p:cNvSpPr>
            <a:spLocks noChangeArrowheads="1"/>
          </p:cNvSpPr>
          <p:nvPr/>
        </p:nvSpPr>
        <p:spPr bwMode="auto">
          <a:xfrm>
            <a:off x="450851" y="4517231"/>
            <a:ext cx="8242300" cy="915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0257" tIns="31333" rIns="60257" bIns="31333"/>
          <a:lstStyle/>
          <a:p>
            <a:pPr indent="407194" defTabSz="300038">
              <a:lnSpc>
                <a:spcPct val="110000"/>
              </a:lnSpc>
              <a:spcBef>
                <a:spcPts val="413"/>
              </a:spcBef>
              <a:spcAft>
                <a:spcPct val="0"/>
              </a:spcAft>
              <a:buClr>
                <a:srgbClr val="0000FF"/>
              </a:buClr>
            </a:pPr>
            <a:r>
              <a:rPr lang="zh-CN" altLang="en-US" sz="1350"/>
              <a:t>此外，领带的打法还有平结 、交叉结 、双环结 、双交叉结 、亚伯特王子结 、四手结（单结）</a:t>
            </a:r>
            <a:r>
              <a:rPr lang="en-US" altLang="zh-CN" sz="1350"/>
              <a:t> </a:t>
            </a:r>
            <a:r>
              <a:rPr lang="zh-CN" altLang="en-US" sz="1350"/>
              <a:t>、浪漫结 、简式结（马车夫结）、十字结（半温莎结）等，大家可以慢慢练习。</a:t>
            </a:r>
            <a:r>
              <a:rPr lang="en-US" altLang="zh-CN" sz="1350"/>
              <a:t> </a:t>
            </a:r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79277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2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2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62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22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38448" y="1201341"/>
            <a:ext cx="4656137" cy="352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sz="1800">
                <a:solidFill>
                  <a:schemeClr val="bg1"/>
                </a:solidFill>
                <a:ea typeface="黑体" pitchFamily="2" charset="-122"/>
              </a:rPr>
              <a:t>仪表礼仪</a:t>
            </a:r>
            <a:r>
              <a:rPr lang="en-US" altLang="zh-CN" sz="1800">
                <a:solidFill>
                  <a:schemeClr val="bg1"/>
                </a:solidFill>
                <a:latin typeface="Arial" charset="0"/>
                <a:ea typeface="黑体" pitchFamily="2" charset="-122"/>
              </a:rPr>
              <a:t>——</a:t>
            </a:r>
            <a:r>
              <a:rPr lang="zh-CN" altLang="en-US" sz="1800">
                <a:solidFill>
                  <a:schemeClr val="bg1"/>
                </a:solidFill>
                <a:ea typeface="黑体" pitchFamily="2" charset="-122"/>
              </a:rPr>
              <a:t>仪容礼仪</a:t>
            </a:r>
          </a:p>
        </p:txBody>
      </p:sp>
      <p:sp>
        <p:nvSpPr>
          <p:cNvPr id="1144835" name="Rectangle 3"/>
          <p:cNvSpPr>
            <a:spLocks noGrp="1" noChangeArrowheads="1"/>
          </p:cNvSpPr>
          <p:nvPr>
            <p:ph idx="1"/>
          </p:nvPr>
        </p:nvSpPr>
        <p:spPr>
          <a:xfrm>
            <a:off x="400051" y="2226470"/>
            <a:ext cx="8216900" cy="2470547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ct val="100000"/>
              </a:spcBef>
              <a:buNone/>
            </a:pPr>
            <a:r>
              <a:rPr lang="zh-CN" altLang="en-US" sz="1500" dirty="0">
                <a:ea typeface="幼圆" pitchFamily="49" charset="-122"/>
              </a:rPr>
              <a:t>（一）面容</a:t>
            </a:r>
          </a:p>
          <a:p>
            <a:pPr marL="0" indent="0">
              <a:lnSpc>
                <a:spcPct val="120000"/>
              </a:lnSpc>
              <a:spcBef>
                <a:spcPct val="100000"/>
              </a:spcBef>
              <a:buNone/>
            </a:pPr>
            <a:r>
              <a:rPr lang="zh-CN" altLang="en-US" sz="1500" dirty="0">
                <a:ea typeface="幼圆" pitchFamily="49" charset="-122"/>
              </a:rPr>
              <a:t>    脸部是他人注意的重点，要注意面部五官和口腔的清洁。良好的形象是你给对方的第一张名片；</a:t>
            </a:r>
          </a:p>
          <a:p>
            <a:pPr marL="0" indent="0">
              <a:lnSpc>
                <a:spcPct val="120000"/>
              </a:lnSpc>
              <a:spcBef>
                <a:spcPct val="100000"/>
              </a:spcBef>
              <a:buNone/>
            </a:pPr>
            <a:r>
              <a:rPr lang="zh-CN" altLang="en-US" sz="1500" dirty="0">
                <a:ea typeface="幼圆" pitchFamily="49" charset="-122"/>
              </a:rPr>
              <a:t>    眼镜：选择适合脸型的镜框，颜色要稳重（深色为主）。严禁用跳跃、鲜亮、花纹等休闲式镜架，镜片用自然色，禁用墨镜，镜片保持干净。</a:t>
            </a:r>
          </a:p>
        </p:txBody>
      </p:sp>
      <p:sp>
        <p:nvSpPr>
          <p:cNvPr id="2253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1pPr>
            <a:lvl2pPr marL="557213" indent="-214313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2pPr>
            <a:lvl3pPr marL="8572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3pPr>
            <a:lvl4pPr marL="12001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4pPr>
            <a:lvl5pPr marL="15430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5pPr>
            <a:lvl6pPr marL="18859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6pPr>
            <a:lvl7pPr marL="22288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7pPr>
            <a:lvl8pPr marL="25717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8pPr>
            <a:lvl9pPr marL="29146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>
              <a:buFont typeface="Arial" charset="0"/>
              <a:buNone/>
            </a:pPr>
            <a:fld id="{407B0698-46F0-4638-B875-7C8B9CE1C393}" type="slidenum">
              <a:rPr lang="zh-CN" altLang="en-US" sz="1050" b="0">
                <a:solidFill>
                  <a:schemeClr val="bg1"/>
                </a:solidFill>
              </a:rPr>
              <a:pPr>
                <a:buFont typeface="Arial" charset="0"/>
                <a:buNone/>
              </a:pPr>
              <a:t>11</a:t>
            </a:fld>
            <a:endParaRPr lang="en-US" altLang="zh-CN" sz="105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1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44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44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44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483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1152714"/>
            <a:ext cx="5343525" cy="33932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ea typeface="黑体" pitchFamily="2" charset="-122"/>
              </a:rPr>
              <a:t>仪表礼仪</a:t>
            </a:r>
            <a:r>
              <a:rPr lang="en-US" altLang="zh-CN" sz="1800" dirty="0">
                <a:solidFill>
                  <a:schemeClr val="bg1"/>
                </a:solidFill>
                <a:latin typeface="Arial" charset="0"/>
                <a:ea typeface="黑体" pitchFamily="2" charset="-122"/>
              </a:rPr>
              <a:t>——</a:t>
            </a:r>
            <a:r>
              <a:rPr lang="zh-CN" altLang="en-US" sz="1800" dirty="0">
                <a:solidFill>
                  <a:schemeClr val="bg1"/>
                </a:solidFill>
                <a:ea typeface="黑体" pitchFamily="2" charset="-122"/>
              </a:rPr>
              <a:t>仪容礼仪</a:t>
            </a:r>
            <a:endParaRPr lang="en-US" altLang="zh-CN" sz="1800" dirty="0">
              <a:solidFill>
                <a:schemeClr val="bg1"/>
              </a:solidFill>
              <a:ea typeface="黑体" pitchFamily="2" charset="-122"/>
            </a:endParaRPr>
          </a:p>
        </p:txBody>
      </p:sp>
      <p:sp>
        <p:nvSpPr>
          <p:cNvPr id="23556" name="Rectangle 3"/>
          <p:cNvSpPr>
            <a:spLocks noGrp="1" noChangeArrowheads="1"/>
          </p:cNvSpPr>
          <p:nvPr>
            <p:ph idx="1"/>
          </p:nvPr>
        </p:nvSpPr>
        <p:spPr>
          <a:xfrm>
            <a:off x="400051" y="1674020"/>
            <a:ext cx="7835900" cy="70842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1500">
                <a:ea typeface="幼圆" pitchFamily="49" charset="-122"/>
              </a:rPr>
              <a:t>在工作场合，女士宜施</a:t>
            </a:r>
            <a:r>
              <a:rPr lang="zh-CN" altLang="en-US" sz="1500">
                <a:latin typeface="Arial" charset="0"/>
                <a:ea typeface="幼圆" pitchFamily="49" charset="-122"/>
              </a:rPr>
              <a:t>“</a:t>
            </a:r>
            <a:r>
              <a:rPr lang="zh-CN" altLang="en-US" sz="1500">
                <a:ea typeface="幼圆" pitchFamily="49" charset="-122"/>
              </a:rPr>
              <a:t>淡妆</a:t>
            </a:r>
            <a:r>
              <a:rPr lang="zh-CN" altLang="en-US" sz="1500">
                <a:latin typeface="Arial" charset="0"/>
                <a:ea typeface="幼圆" pitchFamily="49" charset="-122"/>
              </a:rPr>
              <a:t>“</a:t>
            </a:r>
            <a:r>
              <a:rPr lang="zh-CN" altLang="en-US" sz="1500">
                <a:ea typeface="幼圆" pitchFamily="49" charset="-122"/>
              </a:rPr>
              <a:t>。化妆的时候应该遵守以下礼仪</a:t>
            </a:r>
            <a:r>
              <a:rPr lang="zh-CN" altLang="en-US" sz="1500"/>
              <a:t>：</a:t>
            </a:r>
          </a:p>
        </p:txBody>
      </p:sp>
      <p:sp>
        <p:nvSpPr>
          <p:cNvPr id="2355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1pPr>
            <a:lvl2pPr marL="557213" indent="-214313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2pPr>
            <a:lvl3pPr marL="8572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3pPr>
            <a:lvl4pPr marL="12001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4pPr>
            <a:lvl5pPr marL="15430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5pPr>
            <a:lvl6pPr marL="18859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6pPr>
            <a:lvl7pPr marL="22288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7pPr>
            <a:lvl8pPr marL="25717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8pPr>
            <a:lvl9pPr marL="29146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>
              <a:buFont typeface="Arial" charset="0"/>
              <a:buNone/>
            </a:pPr>
            <a:fld id="{234C1CB9-55E0-43B8-A275-E78F9C2A6CAF}" type="slidenum">
              <a:rPr lang="zh-CN" altLang="en-US" sz="1050" b="0">
                <a:solidFill>
                  <a:schemeClr val="bg1"/>
                </a:solidFill>
              </a:rPr>
              <a:pPr>
                <a:buFont typeface="Arial" charset="0"/>
                <a:buNone/>
              </a:pPr>
              <a:t>12</a:t>
            </a:fld>
            <a:endParaRPr lang="en-US" altLang="zh-CN" sz="1050" b="0">
              <a:solidFill>
                <a:schemeClr val="bg1"/>
              </a:solidFill>
            </a:endParaRPr>
          </a:p>
        </p:txBody>
      </p:sp>
      <p:sp>
        <p:nvSpPr>
          <p:cNvPr id="23557" name="Freeform 4"/>
          <p:cNvSpPr>
            <a:spLocks/>
          </p:cNvSpPr>
          <p:nvPr/>
        </p:nvSpPr>
        <p:spPr bwMode="auto">
          <a:xfrm flipH="1">
            <a:off x="2860675" y="2299097"/>
            <a:ext cx="1619250" cy="1365647"/>
          </a:xfrm>
          <a:custGeom>
            <a:avLst/>
            <a:gdLst>
              <a:gd name="T0" fmla="*/ 2147483647 w 1134"/>
              <a:gd name="T1" fmla="*/ 0 h 1450"/>
              <a:gd name="T2" fmla="*/ 0 w 1134"/>
              <a:gd name="T3" fmla="*/ 2147483647 h 1450"/>
              <a:gd name="T4" fmla="*/ 2147483647 w 1134"/>
              <a:gd name="T5" fmla="*/ 1081787928 h 1450"/>
              <a:gd name="T6" fmla="*/ 2147483647 w 1134"/>
              <a:gd name="T7" fmla="*/ 0 h 1450"/>
              <a:gd name="T8" fmla="*/ 0 60000 65536"/>
              <a:gd name="T9" fmla="*/ 0 60000 65536"/>
              <a:gd name="T10" fmla="*/ 0 60000 65536"/>
              <a:gd name="T11" fmla="*/ 0 60000 65536"/>
              <a:gd name="T12" fmla="*/ 0 w 1134"/>
              <a:gd name="T13" fmla="*/ 0 h 1450"/>
              <a:gd name="T14" fmla="*/ 1134 w 1134"/>
              <a:gd name="T15" fmla="*/ 1450 h 14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" h="1450">
                <a:moveTo>
                  <a:pt x="1089" y="0"/>
                </a:moveTo>
                <a:lnTo>
                  <a:pt x="0" y="1450"/>
                </a:lnTo>
                <a:lnTo>
                  <a:pt x="1134" y="686"/>
                </a:lnTo>
                <a:lnTo>
                  <a:pt x="1089" y="0"/>
                </a:lnTo>
                <a:close/>
              </a:path>
            </a:pathLst>
          </a:custGeom>
          <a:gradFill rotWithShape="0">
            <a:gsLst>
              <a:gs pos="0">
                <a:srgbClr val="8ED5E6"/>
              </a:gs>
              <a:gs pos="100000">
                <a:srgbClr val="00A0C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23558" name="Freeform 5"/>
          <p:cNvSpPr>
            <a:spLocks/>
          </p:cNvSpPr>
          <p:nvPr/>
        </p:nvSpPr>
        <p:spPr bwMode="auto">
          <a:xfrm flipH="1">
            <a:off x="2830513" y="3003949"/>
            <a:ext cx="1630362" cy="667940"/>
          </a:xfrm>
          <a:custGeom>
            <a:avLst/>
            <a:gdLst>
              <a:gd name="T0" fmla="*/ 2147483647 w 1141"/>
              <a:gd name="T1" fmla="*/ 0 h 710"/>
              <a:gd name="T2" fmla="*/ 0 w 1141"/>
              <a:gd name="T3" fmla="*/ 1117105922 h 710"/>
              <a:gd name="T4" fmla="*/ 2147483647 w 1141"/>
              <a:gd name="T5" fmla="*/ 1046303001 h 710"/>
              <a:gd name="T6" fmla="*/ 2147483647 w 1141"/>
              <a:gd name="T7" fmla="*/ 0 h 710"/>
              <a:gd name="T8" fmla="*/ 0 60000 65536"/>
              <a:gd name="T9" fmla="*/ 0 60000 65536"/>
              <a:gd name="T10" fmla="*/ 0 60000 65536"/>
              <a:gd name="T11" fmla="*/ 0 60000 65536"/>
              <a:gd name="T12" fmla="*/ 0 w 1141"/>
              <a:gd name="T13" fmla="*/ 0 h 710"/>
              <a:gd name="T14" fmla="*/ 1141 w 1141"/>
              <a:gd name="T15" fmla="*/ 710 h 7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1" h="710">
                <a:moveTo>
                  <a:pt x="1075" y="0"/>
                </a:moveTo>
                <a:lnTo>
                  <a:pt x="0" y="710"/>
                </a:lnTo>
                <a:lnTo>
                  <a:pt x="1141" y="665"/>
                </a:lnTo>
                <a:lnTo>
                  <a:pt x="1075" y="0"/>
                </a:lnTo>
                <a:close/>
              </a:path>
            </a:pathLst>
          </a:custGeom>
          <a:gradFill rotWithShape="0">
            <a:gsLst>
              <a:gs pos="0">
                <a:srgbClr val="8ED5E6"/>
              </a:gs>
              <a:gs pos="100000">
                <a:srgbClr val="00A0C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23559" name="Freeform 6"/>
          <p:cNvSpPr>
            <a:spLocks/>
          </p:cNvSpPr>
          <p:nvPr/>
        </p:nvSpPr>
        <p:spPr bwMode="auto">
          <a:xfrm flipH="1">
            <a:off x="2860675" y="3658791"/>
            <a:ext cx="1619250" cy="1365647"/>
          </a:xfrm>
          <a:custGeom>
            <a:avLst/>
            <a:gdLst>
              <a:gd name="T0" fmla="*/ 2147483647 w 1134"/>
              <a:gd name="T1" fmla="*/ 2147483647 h 1450"/>
              <a:gd name="T2" fmla="*/ 0 w 1134"/>
              <a:gd name="T3" fmla="*/ 0 h 1450"/>
              <a:gd name="T4" fmla="*/ 2147483647 w 1134"/>
              <a:gd name="T5" fmla="*/ 1204790295 h 1450"/>
              <a:gd name="T6" fmla="*/ 2147483647 w 1134"/>
              <a:gd name="T7" fmla="*/ 2147483647 h 1450"/>
              <a:gd name="T8" fmla="*/ 0 60000 65536"/>
              <a:gd name="T9" fmla="*/ 0 60000 65536"/>
              <a:gd name="T10" fmla="*/ 0 60000 65536"/>
              <a:gd name="T11" fmla="*/ 0 60000 65536"/>
              <a:gd name="T12" fmla="*/ 0 w 1134"/>
              <a:gd name="T13" fmla="*/ 0 h 1450"/>
              <a:gd name="T14" fmla="*/ 1134 w 1134"/>
              <a:gd name="T15" fmla="*/ 1450 h 14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" h="1450">
                <a:moveTo>
                  <a:pt x="1099" y="1450"/>
                </a:moveTo>
                <a:lnTo>
                  <a:pt x="0" y="0"/>
                </a:lnTo>
                <a:lnTo>
                  <a:pt x="1134" y="764"/>
                </a:lnTo>
                <a:lnTo>
                  <a:pt x="1099" y="1450"/>
                </a:lnTo>
                <a:close/>
              </a:path>
            </a:pathLst>
          </a:custGeom>
          <a:gradFill rotWithShape="0">
            <a:gsLst>
              <a:gs pos="0">
                <a:srgbClr val="8ED5E6"/>
              </a:gs>
              <a:gs pos="100000">
                <a:srgbClr val="00A0C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23560" name="Freeform 7"/>
          <p:cNvSpPr>
            <a:spLocks/>
          </p:cNvSpPr>
          <p:nvPr/>
        </p:nvSpPr>
        <p:spPr bwMode="auto">
          <a:xfrm flipH="1">
            <a:off x="2851151" y="3648075"/>
            <a:ext cx="1628775" cy="657225"/>
          </a:xfrm>
          <a:custGeom>
            <a:avLst/>
            <a:gdLst>
              <a:gd name="T0" fmla="*/ 2147483647 w 1141"/>
              <a:gd name="T1" fmla="*/ 1098571803 h 699"/>
              <a:gd name="T2" fmla="*/ 0 w 1141"/>
              <a:gd name="T3" fmla="*/ 0 h 699"/>
              <a:gd name="T4" fmla="*/ 2147483647 w 1141"/>
              <a:gd name="T5" fmla="*/ 70723302 h 699"/>
              <a:gd name="T6" fmla="*/ 2147483647 w 1141"/>
              <a:gd name="T7" fmla="*/ 1098571803 h 699"/>
              <a:gd name="T8" fmla="*/ 0 60000 65536"/>
              <a:gd name="T9" fmla="*/ 0 60000 65536"/>
              <a:gd name="T10" fmla="*/ 0 60000 65536"/>
              <a:gd name="T11" fmla="*/ 0 60000 65536"/>
              <a:gd name="T12" fmla="*/ 0 w 1141"/>
              <a:gd name="T13" fmla="*/ 0 h 699"/>
              <a:gd name="T14" fmla="*/ 1141 w 1141"/>
              <a:gd name="T15" fmla="*/ 699 h 69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1" h="699">
                <a:moveTo>
                  <a:pt x="1092" y="699"/>
                </a:moveTo>
                <a:lnTo>
                  <a:pt x="0" y="0"/>
                </a:lnTo>
                <a:lnTo>
                  <a:pt x="1141" y="45"/>
                </a:lnTo>
                <a:lnTo>
                  <a:pt x="1092" y="699"/>
                </a:lnTo>
                <a:close/>
              </a:path>
            </a:pathLst>
          </a:custGeom>
          <a:gradFill rotWithShape="0">
            <a:gsLst>
              <a:gs pos="0">
                <a:srgbClr val="8ED5E6"/>
              </a:gs>
              <a:gs pos="100000">
                <a:srgbClr val="00A0C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23561" name="AutoShape 8"/>
          <p:cNvSpPr>
            <a:spLocks noChangeArrowheads="1"/>
          </p:cNvSpPr>
          <p:nvPr/>
        </p:nvSpPr>
        <p:spPr bwMode="auto">
          <a:xfrm flipH="1">
            <a:off x="779464" y="2286001"/>
            <a:ext cx="2174875" cy="303610"/>
          </a:xfrm>
          <a:prstGeom prst="roundRect">
            <a:avLst>
              <a:gd name="adj" fmla="val 11741"/>
            </a:avLst>
          </a:prstGeom>
          <a:gradFill rotWithShape="1">
            <a:gsLst>
              <a:gs pos="0">
                <a:srgbClr val="093B82"/>
              </a:gs>
              <a:gs pos="50000">
                <a:srgbClr val="4694DA"/>
              </a:gs>
              <a:gs pos="100000">
                <a:srgbClr val="093B8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3562" name="AutoShape 9"/>
          <p:cNvSpPr>
            <a:spLocks noChangeArrowheads="1"/>
          </p:cNvSpPr>
          <p:nvPr/>
        </p:nvSpPr>
        <p:spPr bwMode="auto">
          <a:xfrm flipH="1">
            <a:off x="800101" y="2308624"/>
            <a:ext cx="2132013" cy="629840"/>
          </a:xfrm>
          <a:prstGeom prst="roundRect">
            <a:avLst>
              <a:gd name="adj" fmla="val 8676"/>
            </a:avLst>
          </a:prstGeom>
          <a:gradFill rotWithShape="1">
            <a:gsLst>
              <a:gs pos="0">
                <a:srgbClr val="093B82"/>
              </a:gs>
              <a:gs pos="50000">
                <a:srgbClr val="0C4EB0"/>
              </a:gs>
              <a:gs pos="100000">
                <a:srgbClr val="093B8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3563" name="AutoShape 10"/>
          <p:cNvSpPr>
            <a:spLocks noChangeArrowheads="1"/>
          </p:cNvSpPr>
          <p:nvPr/>
        </p:nvSpPr>
        <p:spPr bwMode="auto">
          <a:xfrm flipH="1">
            <a:off x="819150" y="2328862"/>
            <a:ext cx="2095500" cy="585788"/>
          </a:xfrm>
          <a:prstGeom prst="roundRect">
            <a:avLst>
              <a:gd name="adj" fmla="val 7718"/>
            </a:avLst>
          </a:prstGeom>
          <a:gradFill rotWithShape="1">
            <a:gsLst>
              <a:gs pos="0">
                <a:srgbClr val="F7FDFF"/>
              </a:gs>
              <a:gs pos="50000">
                <a:srgbClr val="BED9F2"/>
              </a:gs>
              <a:gs pos="100000">
                <a:srgbClr val="F7FD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3564" name="AutoShape 11"/>
          <p:cNvSpPr>
            <a:spLocks noChangeArrowheads="1"/>
          </p:cNvSpPr>
          <p:nvPr/>
        </p:nvSpPr>
        <p:spPr bwMode="auto">
          <a:xfrm flipH="1">
            <a:off x="779464" y="2982516"/>
            <a:ext cx="2174875" cy="304800"/>
          </a:xfrm>
          <a:prstGeom prst="roundRect">
            <a:avLst>
              <a:gd name="adj" fmla="val 11741"/>
            </a:avLst>
          </a:prstGeom>
          <a:gradFill rotWithShape="1">
            <a:gsLst>
              <a:gs pos="0">
                <a:srgbClr val="093B82"/>
              </a:gs>
              <a:gs pos="50000">
                <a:srgbClr val="4694DA"/>
              </a:gs>
              <a:gs pos="100000">
                <a:srgbClr val="093B8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3565" name="AutoShape 12"/>
          <p:cNvSpPr>
            <a:spLocks noChangeArrowheads="1"/>
          </p:cNvSpPr>
          <p:nvPr/>
        </p:nvSpPr>
        <p:spPr bwMode="auto">
          <a:xfrm flipH="1">
            <a:off x="800101" y="3005138"/>
            <a:ext cx="2132013" cy="629841"/>
          </a:xfrm>
          <a:prstGeom prst="roundRect">
            <a:avLst>
              <a:gd name="adj" fmla="val 8676"/>
            </a:avLst>
          </a:prstGeom>
          <a:gradFill rotWithShape="1">
            <a:gsLst>
              <a:gs pos="0">
                <a:srgbClr val="093B82"/>
              </a:gs>
              <a:gs pos="50000">
                <a:srgbClr val="0C4EB0"/>
              </a:gs>
              <a:gs pos="100000">
                <a:srgbClr val="093B8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3566" name="AutoShape 13"/>
          <p:cNvSpPr>
            <a:spLocks noChangeArrowheads="1"/>
          </p:cNvSpPr>
          <p:nvPr/>
        </p:nvSpPr>
        <p:spPr bwMode="auto">
          <a:xfrm flipH="1">
            <a:off x="819150" y="3026569"/>
            <a:ext cx="2095500" cy="586979"/>
          </a:xfrm>
          <a:prstGeom prst="roundRect">
            <a:avLst>
              <a:gd name="adj" fmla="val 7718"/>
            </a:avLst>
          </a:prstGeom>
          <a:gradFill rotWithShape="1">
            <a:gsLst>
              <a:gs pos="0">
                <a:srgbClr val="F7FDFF"/>
              </a:gs>
              <a:gs pos="50000">
                <a:srgbClr val="BED9F2"/>
              </a:gs>
              <a:gs pos="100000">
                <a:srgbClr val="F7FD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3567" name="AutoShape 14"/>
          <p:cNvSpPr>
            <a:spLocks noChangeArrowheads="1"/>
          </p:cNvSpPr>
          <p:nvPr/>
        </p:nvSpPr>
        <p:spPr bwMode="auto">
          <a:xfrm flipH="1">
            <a:off x="779464" y="3681414"/>
            <a:ext cx="2174875" cy="303610"/>
          </a:xfrm>
          <a:prstGeom prst="roundRect">
            <a:avLst>
              <a:gd name="adj" fmla="val 11741"/>
            </a:avLst>
          </a:prstGeom>
          <a:gradFill rotWithShape="1">
            <a:gsLst>
              <a:gs pos="0">
                <a:srgbClr val="093B82"/>
              </a:gs>
              <a:gs pos="50000">
                <a:srgbClr val="4694DA"/>
              </a:gs>
              <a:gs pos="100000">
                <a:srgbClr val="093B8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3568" name="AutoShape 15"/>
          <p:cNvSpPr>
            <a:spLocks noChangeArrowheads="1"/>
          </p:cNvSpPr>
          <p:nvPr/>
        </p:nvSpPr>
        <p:spPr bwMode="auto">
          <a:xfrm flipH="1">
            <a:off x="800101" y="3704035"/>
            <a:ext cx="2132013" cy="629840"/>
          </a:xfrm>
          <a:prstGeom prst="roundRect">
            <a:avLst>
              <a:gd name="adj" fmla="val 8676"/>
            </a:avLst>
          </a:prstGeom>
          <a:gradFill rotWithShape="1">
            <a:gsLst>
              <a:gs pos="0">
                <a:srgbClr val="093B82"/>
              </a:gs>
              <a:gs pos="50000">
                <a:srgbClr val="0C4EB0"/>
              </a:gs>
              <a:gs pos="100000">
                <a:srgbClr val="093B8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3569" name="AutoShape 16"/>
          <p:cNvSpPr>
            <a:spLocks noChangeArrowheads="1"/>
          </p:cNvSpPr>
          <p:nvPr/>
        </p:nvSpPr>
        <p:spPr bwMode="auto">
          <a:xfrm flipH="1">
            <a:off x="819150" y="3725466"/>
            <a:ext cx="2095500" cy="586978"/>
          </a:xfrm>
          <a:prstGeom prst="roundRect">
            <a:avLst>
              <a:gd name="adj" fmla="val 7718"/>
            </a:avLst>
          </a:prstGeom>
          <a:gradFill rotWithShape="1">
            <a:gsLst>
              <a:gs pos="0">
                <a:srgbClr val="F7FDFF"/>
              </a:gs>
              <a:gs pos="50000">
                <a:srgbClr val="BED9F2"/>
              </a:gs>
              <a:gs pos="100000">
                <a:srgbClr val="F7FD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3570" name="AutoShape 17"/>
          <p:cNvSpPr>
            <a:spLocks noChangeArrowheads="1"/>
          </p:cNvSpPr>
          <p:nvPr/>
        </p:nvSpPr>
        <p:spPr bwMode="auto">
          <a:xfrm flipH="1">
            <a:off x="779464" y="4379120"/>
            <a:ext cx="2174875" cy="303610"/>
          </a:xfrm>
          <a:prstGeom prst="roundRect">
            <a:avLst>
              <a:gd name="adj" fmla="val 11741"/>
            </a:avLst>
          </a:prstGeom>
          <a:gradFill rotWithShape="1">
            <a:gsLst>
              <a:gs pos="0">
                <a:srgbClr val="093B82"/>
              </a:gs>
              <a:gs pos="50000">
                <a:srgbClr val="4694DA"/>
              </a:gs>
              <a:gs pos="100000">
                <a:srgbClr val="093B8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3571" name="AutoShape 18"/>
          <p:cNvSpPr>
            <a:spLocks noChangeArrowheads="1"/>
          </p:cNvSpPr>
          <p:nvPr/>
        </p:nvSpPr>
        <p:spPr bwMode="auto">
          <a:xfrm flipH="1">
            <a:off x="800101" y="4401742"/>
            <a:ext cx="2132013" cy="629840"/>
          </a:xfrm>
          <a:prstGeom prst="roundRect">
            <a:avLst>
              <a:gd name="adj" fmla="val 8676"/>
            </a:avLst>
          </a:prstGeom>
          <a:gradFill rotWithShape="1">
            <a:gsLst>
              <a:gs pos="0">
                <a:srgbClr val="093B82"/>
              </a:gs>
              <a:gs pos="50000">
                <a:srgbClr val="0C4EB0"/>
              </a:gs>
              <a:gs pos="100000">
                <a:srgbClr val="093B8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3572" name="AutoShape 19"/>
          <p:cNvSpPr>
            <a:spLocks noChangeArrowheads="1"/>
          </p:cNvSpPr>
          <p:nvPr/>
        </p:nvSpPr>
        <p:spPr bwMode="auto">
          <a:xfrm flipH="1">
            <a:off x="819150" y="4423173"/>
            <a:ext cx="2095500" cy="586978"/>
          </a:xfrm>
          <a:prstGeom prst="roundRect">
            <a:avLst>
              <a:gd name="adj" fmla="val 7718"/>
            </a:avLst>
          </a:prstGeom>
          <a:gradFill rotWithShape="1">
            <a:gsLst>
              <a:gs pos="0">
                <a:srgbClr val="F7FDFF"/>
              </a:gs>
              <a:gs pos="50000">
                <a:srgbClr val="BED9F2"/>
              </a:gs>
              <a:gs pos="100000">
                <a:srgbClr val="F7FD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3573" name="Freeform 20"/>
          <p:cNvSpPr>
            <a:spLocks/>
          </p:cNvSpPr>
          <p:nvPr/>
        </p:nvSpPr>
        <p:spPr bwMode="auto">
          <a:xfrm>
            <a:off x="4479925" y="2299097"/>
            <a:ext cx="1619250" cy="1365647"/>
          </a:xfrm>
          <a:custGeom>
            <a:avLst/>
            <a:gdLst>
              <a:gd name="T0" fmla="*/ 2147483647 w 1134"/>
              <a:gd name="T1" fmla="*/ 0 h 1450"/>
              <a:gd name="T2" fmla="*/ 0 w 1134"/>
              <a:gd name="T3" fmla="*/ 2147483647 h 1450"/>
              <a:gd name="T4" fmla="*/ 2147483647 w 1134"/>
              <a:gd name="T5" fmla="*/ 1081787928 h 1450"/>
              <a:gd name="T6" fmla="*/ 2147483647 w 1134"/>
              <a:gd name="T7" fmla="*/ 0 h 1450"/>
              <a:gd name="T8" fmla="*/ 0 60000 65536"/>
              <a:gd name="T9" fmla="*/ 0 60000 65536"/>
              <a:gd name="T10" fmla="*/ 0 60000 65536"/>
              <a:gd name="T11" fmla="*/ 0 60000 65536"/>
              <a:gd name="T12" fmla="*/ 0 w 1134"/>
              <a:gd name="T13" fmla="*/ 0 h 1450"/>
              <a:gd name="T14" fmla="*/ 1134 w 1134"/>
              <a:gd name="T15" fmla="*/ 1450 h 14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" h="1450">
                <a:moveTo>
                  <a:pt x="1089" y="0"/>
                </a:moveTo>
                <a:lnTo>
                  <a:pt x="0" y="1450"/>
                </a:lnTo>
                <a:lnTo>
                  <a:pt x="1134" y="686"/>
                </a:lnTo>
                <a:lnTo>
                  <a:pt x="1089" y="0"/>
                </a:lnTo>
                <a:close/>
              </a:path>
            </a:pathLst>
          </a:custGeom>
          <a:gradFill rotWithShape="0">
            <a:gsLst>
              <a:gs pos="0">
                <a:srgbClr val="8ED5E6"/>
              </a:gs>
              <a:gs pos="100000">
                <a:srgbClr val="00A0C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23574" name="Freeform 21"/>
          <p:cNvSpPr>
            <a:spLocks/>
          </p:cNvSpPr>
          <p:nvPr/>
        </p:nvSpPr>
        <p:spPr bwMode="auto">
          <a:xfrm rot="338853">
            <a:off x="4500563" y="3183731"/>
            <a:ext cx="1628775" cy="667941"/>
          </a:xfrm>
          <a:custGeom>
            <a:avLst/>
            <a:gdLst>
              <a:gd name="T0" fmla="*/ 2147483647 w 1141"/>
              <a:gd name="T1" fmla="*/ 0 h 710"/>
              <a:gd name="T2" fmla="*/ 0 w 1141"/>
              <a:gd name="T3" fmla="*/ 1117108431 h 710"/>
              <a:gd name="T4" fmla="*/ 2147483647 w 1141"/>
              <a:gd name="T5" fmla="*/ 1046305430 h 710"/>
              <a:gd name="T6" fmla="*/ 2147483647 w 1141"/>
              <a:gd name="T7" fmla="*/ 0 h 710"/>
              <a:gd name="T8" fmla="*/ 0 60000 65536"/>
              <a:gd name="T9" fmla="*/ 0 60000 65536"/>
              <a:gd name="T10" fmla="*/ 0 60000 65536"/>
              <a:gd name="T11" fmla="*/ 0 60000 65536"/>
              <a:gd name="T12" fmla="*/ 0 w 1141"/>
              <a:gd name="T13" fmla="*/ 0 h 710"/>
              <a:gd name="T14" fmla="*/ 1141 w 1141"/>
              <a:gd name="T15" fmla="*/ 710 h 7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1" h="710">
                <a:moveTo>
                  <a:pt x="1075" y="0"/>
                </a:moveTo>
                <a:lnTo>
                  <a:pt x="0" y="710"/>
                </a:lnTo>
                <a:lnTo>
                  <a:pt x="1141" y="665"/>
                </a:lnTo>
                <a:lnTo>
                  <a:pt x="1075" y="0"/>
                </a:lnTo>
                <a:close/>
              </a:path>
            </a:pathLst>
          </a:custGeom>
          <a:gradFill rotWithShape="0">
            <a:gsLst>
              <a:gs pos="0">
                <a:srgbClr val="8ED5E6"/>
              </a:gs>
              <a:gs pos="100000">
                <a:srgbClr val="00A0C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23575" name="Freeform 22"/>
          <p:cNvSpPr>
            <a:spLocks/>
          </p:cNvSpPr>
          <p:nvPr/>
        </p:nvSpPr>
        <p:spPr bwMode="auto">
          <a:xfrm rot="240262">
            <a:off x="4625975" y="4030267"/>
            <a:ext cx="1628775" cy="658415"/>
          </a:xfrm>
          <a:custGeom>
            <a:avLst/>
            <a:gdLst>
              <a:gd name="T0" fmla="*/ 2147483647 w 1141"/>
              <a:gd name="T1" fmla="*/ 1102554485 h 699"/>
              <a:gd name="T2" fmla="*/ 0 w 1141"/>
              <a:gd name="T3" fmla="*/ 0 h 699"/>
              <a:gd name="T4" fmla="*/ 2147483647 w 1141"/>
              <a:gd name="T5" fmla="*/ 70979487 h 699"/>
              <a:gd name="T6" fmla="*/ 2147483647 w 1141"/>
              <a:gd name="T7" fmla="*/ 1102554485 h 699"/>
              <a:gd name="T8" fmla="*/ 0 60000 65536"/>
              <a:gd name="T9" fmla="*/ 0 60000 65536"/>
              <a:gd name="T10" fmla="*/ 0 60000 65536"/>
              <a:gd name="T11" fmla="*/ 0 60000 65536"/>
              <a:gd name="T12" fmla="*/ 0 w 1141"/>
              <a:gd name="T13" fmla="*/ 0 h 699"/>
              <a:gd name="T14" fmla="*/ 1141 w 1141"/>
              <a:gd name="T15" fmla="*/ 699 h 69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1" h="699">
                <a:moveTo>
                  <a:pt x="1092" y="699"/>
                </a:moveTo>
                <a:lnTo>
                  <a:pt x="0" y="0"/>
                </a:lnTo>
                <a:lnTo>
                  <a:pt x="1141" y="45"/>
                </a:lnTo>
                <a:lnTo>
                  <a:pt x="1092" y="699"/>
                </a:lnTo>
                <a:close/>
              </a:path>
            </a:pathLst>
          </a:custGeom>
          <a:gradFill rotWithShape="0">
            <a:gsLst>
              <a:gs pos="0">
                <a:srgbClr val="8ED5E6"/>
              </a:gs>
              <a:gs pos="100000">
                <a:srgbClr val="00A0C6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350"/>
          </a:p>
        </p:txBody>
      </p:sp>
      <p:sp>
        <p:nvSpPr>
          <p:cNvPr id="23576" name="AutoShape 23"/>
          <p:cNvSpPr>
            <a:spLocks noChangeArrowheads="1"/>
          </p:cNvSpPr>
          <p:nvPr/>
        </p:nvSpPr>
        <p:spPr bwMode="auto">
          <a:xfrm>
            <a:off x="6007101" y="2286001"/>
            <a:ext cx="2173288" cy="303610"/>
          </a:xfrm>
          <a:prstGeom prst="roundRect">
            <a:avLst>
              <a:gd name="adj" fmla="val 11741"/>
            </a:avLst>
          </a:prstGeom>
          <a:gradFill rotWithShape="1">
            <a:gsLst>
              <a:gs pos="0">
                <a:srgbClr val="093B82"/>
              </a:gs>
              <a:gs pos="50000">
                <a:srgbClr val="4694DA"/>
              </a:gs>
              <a:gs pos="100000">
                <a:srgbClr val="093B8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3577" name="AutoShape 24"/>
          <p:cNvSpPr>
            <a:spLocks noChangeArrowheads="1"/>
          </p:cNvSpPr>
          <p:nvPr/>
        </p:nvSpPr>
        <p:spPr bwMode="auto">
          <a:xfrm>
            <a:off x="6027739" y="2308624"/>
            <a:ext cx="2132012" cy="629840"/>
          </a:xfrm>
          <a:prstGeom prst="roundRect">
            <a:avLst>
              <a:gd name="adj" fmla="val 8676"/>
            </a:avLst>
          </a:prstGeom>
          <a:gradFill rotWithShape="1">
            <a:gsLst>
              <a:gs pos="0">
                <a:srgbClr val="093B82"/>
              </a:gs>
              <a:gs pos="50000">
                <a:srgbClr val="0C4EB0"/>
              </a:gs>
              <a:gs pos="100000">
                <a:srgbClr val="093B8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3578" name="AutoShape 25"/>
          <p:cNvSpPr>
            <a:spLocks noChangeArrowheads="1"/>
          </p:cNvSpPr>
          <p:nvPr/>
        </p:nvSpPr>
        <p:spPr bwMode="auto">
          <a:xfrm>
            <a:off x="6045200" y="2328862"/>
            <a:ext cx="2095500" cy="585788"/>
          </a:xfrm>
          <a:prstGeom prst="roundRect">
            <a:avLst>
              <a:gd name="adj" fmla="val 7718"/>
            </a:avLst>
          </a:prstGeom>
          <a:gradFill rotWithShape="1">
            <a:gsLst>
              <a:gs pos="0">
                <a:srgbClr val="F7FDFF"/>
              </a:gs>
              <a:gs pos="50000">
                <a:srgbClr val="BED9F2"/>
              </a:gs>
              <a:gs pos="100000">
                <a:srgbClr val="F7FD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3579" name="AutoShape 26"/>
          <p:cNvSpPr>
            <a:spLocks noChangeArrowheads="1"/>
          </p:cNvSpPr>
          <p:nvPr/>
        </p:nvSpPr>
        <p:spPr bwMode="auto">
          <a:xfrm>
            <a:off x="6061076" y="3209926"/>
            <a:ext cx="2174875" cy="303610"/>
          </a:xfrm>
          <a:prstGeom prst="roundRect">
            <a:avLst>
              <a:gd name="adj" fmla="val 11741"/>
            </a:avLst>
          </a:prstGeom>
          <a:gradFill rotWithShape="1">
            <a:gsLst>
              <a:gs pos="0">
                <a:srgbClr val="093B82"/>
              </a:gs>
              <a:gs pos="50000">
                <a:srgbClr val="4694DA"/>
              </a:gs>
              <a:gs pos="100000">
                <a:srgbClr val="093B8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3580" name="AutoShape 27"/>
          <p:cNvSpPr>
            <a:spLocks noChangeArrowheads="1"/>
          </p:cNvSpPr>
          <p:nvPr/>
        </p:nvSpPr>
        <p:spPr bwMode="auto">
          <a:xfrm>
            <a:off x="6083300" y="3232548"/>
            <a:ext cx="2132013" cy="629840"/>
          </a:xfrm>
          <a:prstGeom prst="roundRect">
            <a:avLst>
              <a:gd name="adj" fmla="val 8676"/>
            </a:avLst>
          </a:prstGeom>
          <a:gradFill rotWithShape="1">
            <a:gsLst>
              <a:gs pos="0">
                <a:srgbClr val="093B82"/>
              </a:gs>
              <a:gs pos="50000">
                <a:srgbClr val="0C4EB0"/>
              </a:gs>
              <a:gs pos="100000">
                <a:srgbClr val="093B8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3581" name="AutoShape 28"/>
          <p:cNvSpPr>
            <a:spLocks noChangeArrowheads="1"/>
          </p:cNvSpPr>
          <p:nvPr/>
        </p:nvSpPr>
        <p:spPr bwMode="auto">
          <a:xfrm>
            <a:off x="6100763" y="3253979"/>
            <a:ext cx="2095500" cy="586978"/>
          </a:xfrm>
          <a:prstGeom prst="roundRect">
            <a:avLst>
              <a:gd name="adj" fmla="val 7718"/>
            </a:avLst>
          </a:prstGeom>
          <a:gradFill rotWithShape="1">
            <a:gsLst>
              <a:gs pos="0">
                <a:srgbClr val="F7FDFF"/>
              </a:gs>
              <a:gs pos="50000">
                <a:srgbClr val="BED9F2"/>
              </a:gs>
              <a:gs pos="100000">
                <a:srgbClr val="F7FD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3582" name="AutoShape 29"/>
          <p:cNvSpPr>
            <a:spLocks noChangeArrowheads="1"/>
          </p:cNvSpPr>
          <p:nvPr/>
        </p:nvSpPr>
        <p:spPr bwMode="auto">
          <a:xfrm>
            <a:off x="6099176" y="4115992"/>
            <a:ext cx="2132013" cy="629840"/>
          </a:xfrm>
          <a:prstGeom prst="roundRect">
            <a:avLst>
              <a:gd name="adj" fmla="val 8676"/>
            </a:avLst>
          </a:prstGeom>
          <a:gradFill rotWithShape="1">
            <a:gsLst>
              <a:gs pos="0">
                <a:srgbClr val="093B82"/>
              </a:gs>
              <a:gs pos="50000">
                <a:srgbClr val="0C4EB0"/>
              </a:gs>
              <a:gs pos="100000">
                <a:srgbClr val="093B8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3583" name="AutoShape 30"/>
          <p:cNvSpPr>
            <a:spLocks noChangeArrowheads="1"/>
          </p:cNvSpPr>
          <p:nvPr/>
        </p:nvSpPr>
        <p:spPr bwMode="auto">
          <a:xfrm>
            <a:off x="6116638" y="4158855"/>
            <a:ext cx="2095500" cy="586978"/>
          </a:xfrm>
          <a:prstGeom prst="roundRect">
            <a:avLst>
              <a:gd name="adj" fmla="val 7718"/>
            </a:avLst>
          </a:prstGeom>
          <a:gradFill rotWithShape="1">
            <a:gsLst>
              <a:gs pos="0">
                <a:srgbClr val="F7FDFF"/>
              </a:gs>
              <a:gs pos="50000">
                <a:srgbClr val="BED9F2"/>
              </a:gs>
              <a:gs pos="100000">
                <a:srgbClr val="F7FD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3584" name="Oval 31"/>
          <p:cNvSpPr>
            <a:spLocks noChangeArrowheads="1"/>
          </p:cNvSpPr>
          <p:nvPr/>
        </p:nvSpPr>
        <p:spPr bwMode="auto">
          <a:xfrm>
            <a:off x="3524251" y="3025378"/>
            <a:ext cx="1914525" cy="1260872"/>
          </a:xfrm>
          <a:prstGeom prst="ellipse">
            <a:avLst/>
          </a:prstGeom>
          <a:gradFill rotWithShape="1">
            <a:gsLst>
              <a:gs pos="0">
                <a:srgbClr val="03678F"/>
              </a:gs>
              <a:gs pos="100000">
                <a:srgbClr val="00A0C6"/>
              </a:gs>
            </a:gsLst>
            <a:lin ang="5400000" scaled="1"/>
          </a:gradFill>
          <a:ln>
            <a:noFill/>
          </a:ln>
          <a:effectLst>
            <a:outerShdw dist="38100" dir="5400000" algn="ctr" rotWithShape="0">
              <a:srgbClr val="02456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3585" name="Oval 32"/>
          <p:cNvSpPr>
            <a:spLocks noChangeArrowheads="1"/>
          </p:cNvSpPr>
          <p:nvPr/>
        </p:nvSpPr>
        <p:spPr bwMode="auto">
          <a:xfrm>
            <a:off x="3565526" y="3051573"/>
            <a:ext cx="1831975" cy="1207294"/>
          </a:xfrm>
          <a:prstGeom prst="ellipse">
            <a:avLst/>
          </a:prstGeom>
          <a:gradFill rotWithShape="1">
            <a:gsLst>
              <a:gs pos="0">
                <a:srgbClr val="00A0C6"/>
              </a:gs>
              <a:gs pos="100000">
                <a:srgbClr val="03678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sz="1350"/>
          </a:p>
        </p:txBody>
      </p:sp>
      <p:sp>
        <p:nvSpPr>
          <p:cNvPr id="23586" name="Oval 33"/>
          <p:cNvSpPr>
            <a:spLocks noChangeArrowheads="1"/>
          </p:cNvSpPr>
          <p:nvPr/>
        </p:nvSpPr>
        <p:spPr bwMode="auto">
          <a:xfrm>
            <a:off x="3605214" y="3077766"/>
            <a:ext cx="1749425" cy="1152525"/>
          </a:xfrm>
          <a:prstGeom prst="ellipse">
            <a:avLst/>
          </a:prstGeom>
          <a:gradFill rotWithShape="1">
            <a:gsLst>
              <a:gs pos="0">
                <a:srgbClr val="03678F"/>
              </a:gs>
              <a:gs pos="100000">
                <a:srgbClr val="00A0C6"/>
              </a:gs>
            </a:gsLst>
            <a:lin ang="5400000" scaled="1"/>
          </a:gradFill>
          <a:ln>
            <a:noFill/>
          </a:ln>
          <a:effectLst>
            <a:outerShdw dist="25400" dir="16200000" algn="ctr" rotWithShape="0">
              <a:srgbClr val="9CDB2C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1200"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23587" name="Rectangle 34"/>
          <p:cNvSpPr>
            <a:spLocks noChangeArrowheads="1"/>
          </p:cNvSpPr>
          <p:nvPr/>
        </p:nvSpPr>
        <p:spPr bwMode="auto">
          <a:xfrm>
            <a:off x="893763" y="2382442"/>
            <a:ext cx="1935162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92000"/>
              </a:lnSpc>
              <a:spcBef>
                <a:spcPts val="413"/>
              </a:spcBef>
              <a:spcAft>
                <a:spcPct val="0"/>
              </a:spcAft>
              <a:buClr>
                <a:srgbClr val="486AC1"/>
              </a:buClr>
            </a:pPr>
            <a:r>
              <a:rPr lang="zh-CN" altLang="en-US" sz="1500"/>
              <a:t>勿在大庭广众之下化妆</a:t>
            </a:r>
            <a:endParaRPr lang="ko-KR" altLang="en-US" sz="1500"/>
          </a:p>
        </p:txBody>
      </p:sp>
      <p:sp>
        <p:nvSpPr>
          <p:cNvPr id="23588" name="Rectangle 35"/>
          <p:cNvSpPr>
            <a:spLocks noChangeArrowheads="1"/>
          </p:cNvSpPr>
          <p:nvPr/>
        </p:nvSpPr>
        <p:spPr bwMode="auto">
          <a:xfrm>
            <a:off x="893763" y="3083720"/>
            <a:ext cx="1935162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92000"/>
              </a:lnSpc>
              <a:spcBef>
                <a:spcPts val="413"/>
              </a:spcBef>
              <a:spcAft>
                <a:spcPct val="0"/>
              </a:spcAft>
              <a:buClr>
                <a:srgbClr val="486AC1"/>
              </a:buClr>
            </a:pPr>
            <a:r>
              <a:rPr lang="zh-CN" altLang="en-US" sz="1500"/>
              <a:t>勿在异性面前化妆</a:t>
            </a:r>
          </a:p>
        </p:txBody>
      </p:sp>
      <p:sp>
        <p:nvSpPr>
          <p:cNvPr id="23589" name="Rectangle 36"/>
          <p:cNvSpPr>
            <a:spLocks noChangeArrowheads="1"/>
          </p:cNvSpPr>
          <p:nvPr/>
        </p:nvSpPr>
        <p:spPr bwMode="auto">
          <a:xfrm>
            <a:off x="893763" y="3777853"/>
            <a:ext cx="1935162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92000"/>
              </a:lnSpc>
              <a:spcBef>
                <a:spcPts val="413"/>
              </a:spcBef>
              <a:spcAft>
                <a:spcPct val="0"/>
              </a:spcAft>
              <a:buClr>
                <a:srgbClr val="486AC1"/>
              </a:buClr>
            </a:pPr>
            <a:r>
              <a:rPr lang="zh-CN" altLang="en-US" sz="1500"/>
              <a:t>注意化妆的浓淡应与环境相宜</a:t>
            </a:r>
          </a:p>
        </p:txBody>
      </p:sp>
      <p:sp>
        <p:nvSpPr>
          <p:cNvPr id="23590" name="Rectangle 37"/>
          <p:cNvSpPr>
            <a:spLocks noChangeArrowheads="1"/>
          </p:cNvSpPr>
          <p:nvPr/>
        </p:nvSpPr>
        <p:spPr bwMode="auto">
          <a:xfrm>
            <a:off x="893763" y="4482703"/>
            <a:ext cx="1935162" cy="47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92000"/>
              </a:lnSpc>
              <a:spcBef>
                <a:spcPts val="413"/>
              </a:spcBef>
              <a:spcAft>
                <a:spcPct val="0"/>
              </a:spcAft>
              <a:buClr>
                <a:srgbClr val="486AC1"/>
              </a:buClr>
            </a:pPr>
            <a:r>
              <a:rPr lang="zh-CN" altLang="en-US" sz="1500"/>
              <a:t>慎用浓香型的化妆品</a:t>
            </a:r>
          </a:p>
        </p:txBody>
      </p:sp>
      <p:sp>
        <p:nvSpPr>
          <p:cNvPr id="23591" name="Rectangle 38"/>
          <p:cNvSpPr>
            <a:spLocks noChangeArrowheads="1"/>
          </p:cNvSpPr>
          <p:nvPr/>
        </p:nvSpPr>
        <p:spPr bwMode="auto">
          <a:xfrm>
            <a:off x="6092826" y="2377680"/>
            <a:ext cx="1947863" cy="469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92000"/>
              </a:lnSpc>
              <a:spcBef>
                <a:spcPts val="413"/>
              </a:spcBef>
              <a:spcAft>
                <a:spcPct val="0"/>
              </a:spcAft>
              <a:buClr>
                <a:srgbClr val="486AC1"/>
              </a:buClr>
            </a:pPr>
            <a:r>
              <a:rPr lang="zh-CN" altLang="en-US" sz="1500"/>
              <a:t>勿使妆面出现残缺</a:t>
            </a:r>
            <a:endParaRPr lang="ko-KR" altLang="en-US" sz="1500"/>
          </a:p>
        </p:txBody>
      </p:sp>
      <p:sp>
        <p:nvSpPr>
          <p:cNvPr id="23592" name="Rectangle 39"/>
          <p:cNvSpPr>
            <a:spLocks noChangeArrowheads="1"/>
          </p:cNvSpPr>
          <p:nvPr/>
        </p:nvSpPr>
        <p:spPr bwMode="auto">
          <a:xfrm>
            <a:off x="6148389" y="3309939"/>
            <a:ext cx="1947862" cy="47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92000"/>
              </a:lnSpc>
              <a:spcBef>
                <a:spcPts val="413"/>
              </a:spcBef>
              <a:spcAft>
                <a:spcPct val="0"/>
              </a:spcAft>
              <a:buClr>
                <a:srgbClr val="486AC1"/>
              </a:buClr>
            </a:pPr>
            <a:r>
              <a:rPr lang="zh-CN" altLang="en-US" sz="1500"/>
              <a:t>勿随意借用他人的化妆品</a:t>
            </a:r>
            <a:endParaRPr lang="ko-KR" altLang="en-US" sz="1500"/>
          </a:p>
        </p:txBody>
      </p:sp>
      <p:sp>
        <p:nvSpPr>
          <p:cNvPr id="23593" name="Rectangle 40"/>
          <p:cNvSpPr>
            <a:spLocks noChangeArrowheads="1"/>
          </p:cNvSpPr>
          <p:nvPr/>
        </p:nvSpPr>
        <p:spPr bwMode="auto">
          <a:xfrm>
            <a:off x="6164263" y="4160044"/>
            <a:ext cx="1947862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92000"/>
              </a:lnSpc>
              <a:spcBef>
                <a:spcPts val="413"/>
              </a:spcBef>
              <a:spcAft>
                <a:spcPct val="0"/>
              </a:spcAft>
              <a:buClr>
                <a:srgbClr val="486AC1"/>
              </a:buClr>
            </a:pPr>
            <a:r>
              <a:rPr lang="zh-CN" altLang="en-US" sz="1500"/>
              <a:t>化妆后检查妆后效果</a:t>
            </a:r>
          </a:p>
        </p:txBody>
      </p:sp>
      <p:sp>
        <p:nvSpPr>
          <p:cNvPr id="1146921" name="Rectangle 41"/>
          <p:cNvSpPr>
            <a:spLocks noChangeArrowheads="1"/>
          </p:cNvSpPr>
          <p:nvPr/>
        </p:nvSpPr>
        <p:spPr bwMode="auto">
          <a:xfrm>
            <a:off x="3524251" y="3071814"/>
            <a:ext cx="1916113" cy="1173956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anchor="ctr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1350">
                <a:solidFill>
                  <a:srgbClr val="FFFFFF"/>
                </a:solidFill>
              </a:rPr>
              <a:t>化妆</a:t>
            </a:r>
            <a:r>
              <a:rPr kumimoji="1" lang="ko-KR" altLang="en-US" sz="135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344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4543" y="1173269"/>
            <a:ext cx="5572125" cy="352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ea typeface="黑体" pitchFamily="2" charset="-122"/>
              </a:rPr>
              <a:t>仪表礼仪</a:t>
            </a:r>
            <a:r>
              <a:rPr lang="en-US" altLang="zh-CN" sz="1800" dirty="0">
                <a:solidFill>
                  <a:schemeClr val="bg1"/>
                </a:solidFill>
                <a:latin typeface="Arial" charset="0"/>
                <a:ea typeface="黑体" pitchFamily="2" charset="-122"/>
              </a:rPr>
              <a:t>——</a:t>
            </a:r>
            <a:r>
              <a:rPr lang="zh-CN" altLang="en-US" sz="1800" dirty="0">
                <a:solidFill>
                  <a:schemeClr val="bg1"/>
                </a:solidFill>
                <a:ea typeface="黑体" pitchFamily="2" charset="-122"/>
              </a:rPr>
              <a:t>仪容礼仪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>
          <a:xfrm>
            <a:off x="400051" y="1596628"/>
            <a:ext cx="7835900" cy="1775222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ct val="100000"/>
              </a:spcBef>
              <a:buNone/>
            </a:pPr>
            <a:r>
              <a:rPr lang="zh-CN" altLang="en-US" sz="1500" dirty="0">
                <a:ea typeface="幼圆" pitchFamily="49" charset="-122"/>
              </a:rPr>
              <a:t>（二）手</a:t>
            </a:r>
          </a:p>
          <a:p>
            <a:pPr marL="0" indent="0">
              <a:lnSpc>
                <a:spcPct val="120000"/>
              </a:lnSpc>
              <a:spcBef>
                <a:spcPct val="100000"/>
              </a:spcBef>
              <a:buNone/>
            </a:pPr>
            <a:r>
              <a:rPr lang="zh-CN" altLang="en-US" sz="1500" dirty="0">
                <a:ea typeface="幼圆" pitchFamily="49" charset="-122"/>
              </a:rPr>
              <a:t>    双手应该保持清洁，不能留过长的指甲，同时指甲要及时地处理，防止手部皮肤出现皱裂或指甲周围的皮肤角化形成死皮；</a:t>
            </a:r>
          </a:p>
          <a:p>
            <a:pPr marL="0" indent="0">
              <a:lnSpc>
                <a:spcPct val="120000"/>
              </a:lnSpc>
              <a:spcBef>
                <a:spcPct val="100000"/>
              </a:spcBef>
              <a:buNone/>
            </a:pPr>
            <a:r>
              <a:rPr lang="zh-CN" altLang="en-US" sz="1500" dirty="0">
                <a:ea typeface="幼圆" pitchFamily="49" charset="-122"/>
              </a:rPr>
              <a:t>    女同事可以在指甲上用一些无色或近似肤色的指油。</a:t>
            </a:r>
          </a:p>
        </p:txBody>
      </p:sp>
      <p:sp>
        <p:nvSpPr>
          <p:cNvPr id="2457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1pPr>
            <a:lvl2pPr marL="557213" indent="-214313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2pPr>
            <a:lvl3pPr marL="8572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3pPr>
            <a:lvl4pPr marL="12001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4pPr>
            <a:lvl5pPr marL="15430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5pPr>
            <a:lvl6pPr marL="18859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6pPr>
            <a:lvl7pPr marL="22288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7pPr>
            <a:lvl8pPr marL="25717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8pPr>
            <a:lvl9pPr marL="29146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>
              <a:buFont typeface="Arial" charset="0"/>
              <a:buNone/>
            </a:pPr>
            <a:fld id="{7D732E64-2D24-4CEC-81E0-AF9DD546B4FC}" type="slidenum">
              <a:rPr lang="zh-CN" altLang="en-US" sz="1050" b="0">
                <a:solidFill>
                  <a:schemeClr val="bg1"/>
                </a:solidFill>
              </a:rPr>
              <a:pPr>
                <a:buFont typeface="Arial" charset="0"/>
                <a:buNone/>
              </a:pPr>
              <a:t>13</a:t>
            </a:fld>
            <a:endParaRPr lang="en-US" altLang="zh-CN" sz="1050" b="0">
              <a:solidFill>
                <a:schemeClr val="bg1"/>
              </a:solidFill>
            </a:endParaRPr>
          </a:p>
        </p:txBody>
      </p:sp>
      <p:sp>
        <p:nvSpPr>
          <p:cNvPr id="1145862" name="Rectangle 6"/>
          <p:cNvSpPr>
            <a:spLocks noChangeArrowheads="1"/>
          </p:cNvSpPr>
          <p:nvPr/>
        </p:nvSpPr>
        <p:spPr bwMode="auto">
          <a:xfrm>
            <a:off x="373063" y="3429001"/>
            <a:ext cx="7835900" cy="1775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0257" tIns="31333" rIns="60257" bIns="31333"/>
          <a:lstStyle/>
          <a:p>
            <a:pPr defTabSz="300038">
              <a:lnSpc>
                <a:spcPct val="120000"/>
              </a:lnSpc>
              <a:spcBef>
                <a:spcPct val="100000"/>
              </a:spcBef>
              <a:spcAft>
                <a:spcPct val="0"/>
              </a:spcAft>
              <a:buClr>
                <a:srgbClr val="486AC1"/>
              </a:buClr>
            </a:pP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（三）头发</a:t>
            </a:r>
          </a:p>
          <a:p>
            <a:pPr defTabSz="300038">
              <a:lnSpc>
                <a:spcPct val="120000"/>
              </a:lnSpc>
              <a:spcBef>
                <a:spcPct val="100000"/>
              </a:spcBef>
              <a:spcAft>
                <a:spcPct val="0"/>
              </a:spcAft>
              <a:buClr>
                <a:srgbClr val="486AC1"/>
              </a:buClr>
            </a:pP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    头发应保持清洁、有异味，颜色及发型应自然、大方，不得染异色，女士佩戴发卡款式应符合商务场合。</a:t>
            </a:r>
          </a:p>
        </p:txBody>
      </p:sp>
    </p:spTree>
    <p:extLst>
      <p:ext uri="{BB962C8B-B14F-4D97-AF65-F5344CB8AC3E}">
        <p14:creationId xmlns:p14="http://schemas.microsoft.com/office/powerpoint/2010/main" val="231475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45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58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7350" y="1131094"/>
            <a:ext cx="8229600" cy="40838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58" tIns="34279" rIns="68558" bIns="34279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defRPr/>
            </a:pPr>
            <a:r>
              <a:rPr lang="zh-CN" altLang="en-US" sz="1800" dirty="0">
                <a:solidFill>
                  <a:prstClr val="black"/>
                </a:solidFill>
                <a:ea typeface="黑体" pitchFamily="2" charset="-122"/>
              </a:rPr>
              <a:t>乘坐交通工具</a:t>
            </a:r>
          </a:p>
        </p:txBody>
      </p:sp>
      <p:pic>
        <p:nvPicPr>
          <p:cNvPr id="126980" name="그림 112" descr="바탕.png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1539479"/>
            <a:ext cx="9075737" cy="152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6981" name="Group 4"/>
          <p:cNvGrpSpPr>
            <a:grpSpLocks/>
          </p:cNvGrpSpPr>
          <p:nvPr/>
        </p:nvGrpSpPr>
        <p:grpSpPr bwMode="auto">
          <a:xfrm>
            <a:off x="234951" y="1735931"/>
            <a:ext cx="8145463" cy="1026319"/>
            <a:chOff x="148" y="738"/>
            <a:chExt cx="5131" cy="862"/>
          </a:xfrm>
        </p:grpSpPr>
        <p:sp>
          <p:nvSpPr>
            <p:cNvPr id="126985" name="Text Box 5"/>
            <p:cNvSpPr txBox="1">
              <a:spLocks noChangeArrowheads="1"/>
            </p:cNvSpPr>
            <p:nvPr/>
          </p:nvSpPr>
          <p:spPr bwMode="auto">
            <a:xfrm>
              <a:off x="398" y="738"/>
              <a:ext cx="3077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478" tIns="35089" rIns="67478" bIns="35089">
              <a:spAutoFit/>
            </a:bodyPr>
            <a:lstStyle>
              <a:lvl1pPr marL="407988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buClr>
                  <a:srgbClr val="486AC1"/>
                </a:buClr>
                <a:buFont typeface="Arial" charset="0"/>
                <a:buNone/>
              </a:pPr>
              <a:r>
                <a:rPr lang="zh-CN" altLang="en-US" sz="1800" dirty="0">
                  <a:solidFill>
                    <a:schemeClr val="tx1"/>
                  </a:solidFill>
                  <a:latin typeface="Arial" charset="0"/>
                </a:rPr>
                <a:t>公交车、通勤车</a:t>
              </a:r>
            </a:p>
          </p:txBody>
        </p:sp>
        <p:sp>
          <p:nvSpPr>
            <p:cNvPr id="126986" name="Text Box 6"/>
            <p:cNvSpPr txBox="1">
              <a:spLocks noChangeArrowheads="1"/>
            </p:cNvSpPr>
            <p:nvPr/>
          </p:nvSpPr>
          <p:spPr bwMode="auto">
            <a:xfrm>
              <a:off x="148" y="1075"/>
              <a:ext cx="5131" cy="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7478" tIns="35089" rIns="67478" bIns="35089">
              <a:spAutoFit/>
            </a:bodyPr>
            <a:lstStyle>
              <a:lvl1pPr marL="407988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500" dirty="0">
                  <a:solidFill>
                    <a:schemeClr val="tx1"/>
                  </a:solidFill>
                  <a:latin typeface="Arial" charset="0"/>
                </a:rPr>
                <a:t>   乘坐四排座或四排座以上的中型或大型轿车时，以前排即驾驶员身后的第一排为较好的座位，其他各排座位由前而后依次排列。</a:t>
              </a:r>
            </a:p>
          </p:txBody>
        </p:sp>
        <p:pic>
          <p:nvPicPr>
            <p:cNvPr id="126987" name="Picture 11" descr="Blu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" y="831"/>
              <a:ext cx="108" cy="10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000066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그림 112" descr="바탕.png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25" y="3029014"/>
            <a:ext cx="8961975" cy="1222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4"/>
          <p:cNvGrpSpPr>
            <a:grpSpLocks/>
          </p:cNvGrpSpPr>
          <p:nvPr/>
        </p:nvGrpSpPr>
        <p:grpSpPr bwMode="auto">
          <a:xfrm>
            <a:off x="583920" y="3341814"/>
            <a:ext cx="8080366" cy="717947"/>
            <a:chOff x="148" y="764"/>
            <a:chExt cx="3820" cy="603"/>
          </a:xfrm>
        </p:grpSpPr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297" y="764"/>
              <a:ext cx="3077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478" tIns="35089" rIns="67478" bIns="35089">
              <a:spAutoFit/>
            </a:bodyPr>
            <a:lstStyle>
              <a:lvl1pPr marL="407988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buClr>
                  <a:srgbClr val="486AC1"/>
                </a:buClr>
                <a:buFont typeface="Arial" charset="0"/>
                <a:buNone/>
              </a:pPr>
              <a:r>
                <a:rPr lang="zh-CN" altLang="en-US" sz="1800" dirty="0">
                  <a:solidFill>
                    <a:schemeClr val="tx1"/>
                  </a:solidFill>
                  <a:latin typeface="Arial" charset="0"/>
                </a:rPr>
                <a:t>自驾车</a:t>
              </a:r>
            </a:p>
          </p:txBody>
        </p:sp>
        <p:sp>
          <p:nvSpPr>
            <p:cNvPr id="16" name="Text Box 6"/>
            <p:cNvSpPr txBox="1">
              <a:spLocks noChangeArrowheads="1"/>
            </p:cNvSpPr>
            <p:nvPr/>
          </p:nvSpPr>
          <p:spPr bwMode="auto">
            <a:xfrm>
              <a:off x="148" y="1075"/>
              <a:ext cx="3820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478" tIns="35089" rIns="67478" bIns="35089">
              <a:spAutoFit/>
            </a:bodyPr>
            <a:lstStyle>
              <a:lvl1pPr marL="407988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500" dirty="0">
                  <a:solidFill>
                    <a:schemeClr val="tx1"/>
                  </a:solidFill>
                  <a:latin typeface="Arial" charset="0"/>
                </a:rPr>
                <a:t>   总部有停车场、需办理停车证、遵守规范、文明停车；请勿占用专用车位</a:t>
              </a:r>
              <a:endParaRPr lang="en-US" altLang="zh-CN" sz="1500" dirty="0">
                <a:solidFill>
                  <a:schemeClr val="tx1"/>
                </a:solidFill>
                <a:latin typeface="Arial" charset="0"/>
              </a:endParaRPr>
            </a:p>
          </p:txBody>
        </p:sp>
        <p:pic>
          <p:nvPicPr>
            <p:cNvPr id="17" name="Picture 11" descr="Blu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" y="856"/>
              <a:ext cx="54" cy="54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000066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" name="그림 112" descr="바탕.png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4337177"/>
            <a:ext cx="9075737" cy="152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4"/>
          <p:cNvGrpSpPr>
            <a:grpSpLocks/>
          </p:cNvGrpSpPr>
          <p:nvPr/>
        </p:nvGrpSpPr>
        <p:grpSpPr bwMode="auto">
          <a:xfrm>
            <a:off x="387351" y="4533630"/>
            <a:ext cx="8145463" cy="748903"/>
            <a:chOff x="148" y="738"/>
            <a:chExt cx="5131" cy="629"/>
          </a:xfrm>
        </p:grpSpPr>
        <p:sp>
          <p:nvSpPr>
            <p:cNvPr id="21" name="Text Box 5"/>
            <p:cNvSpPr txBox="1">
              <a:spLocks noChangeArrowheads="1"/>
            </p:cNvSpPr>
            <p:nvPr/>
          </p:nvSpPr>
          <p:spPr bwMode="auto">
            <a:xfrm>
              <a:off x="398" y="738"/>
              <a:ext cx="3077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478" tIns="35089" rIns="67478" bIns="35089">
              <a:spAutoFit/>
            </a:bodyPr>
            <a:lstStyle>
              <a:lvl1pPr marL="407988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buClr>
                  <a:srgbClr val="486AC1"/>
                </a:buClr>
                <a:buFont typeface="Arial" charset="0"/>
                <a:buNone/>
              </a:pPr>
              <a:r>
                <a:rPr lang="zh-CN" altLang="en-US" sz="1800" dirty="0">
                  <a:solidFill>
                    <a:schemeClr val="tx1"/>
                  </a:solidFill>
                  <a:latin typeface="Arial" charset="0"/>
                </a:rPr>
                <a:t>自行车</a:t>
              </a:r>
            </a:p>
          </p:txBody>
        </p:sp>
        <p:sp>
          <p:nvSpPr>
            <p:cNvPr id="22" name="Text Box 6"/>
            <p:cNvSpPr txBox="1">
              <a:spLocks noChangeArrowheads="1"/>
            </p:cNvSpPr>
            <p:nvPr/>
          </p:nvSpPr>
          <p:spPr bwMode="auto">
            <a:xfrm>
              <a:off x="148" y="1075"/>
              <a:ext cx="5131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7478" tIns="35089" rIns="67478" bIns="35089">
              <a:spAutoFit/>
            </a:bodyPr>
            <a:lstStyle>
              <a:lvl1pPr marL="407988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10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500" dirty="0">
                  <a:solidFill>
                    <a:schemeClr val="tx1"/>
                  </a:solidFill>
                  <a:latin typeface="Arial" charset="0"/>
                </a:rPr>
                <a:t>   总部有专用停车场，遵守公德，请勿乱停乱放</a:t>
              </a:r>
            </a:p>
          </p:txBody>
        </p:sp>
        <p:pic>
          <p:nvPicPr>
            <p:cNvPr id="23" name="Picture 11" descr="Blu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" y="831"/>
              <a:ext cx="108" cy="10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000066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127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打招呼</a:t>
            </a:r>
          </a:p>
        </p:txBody>
      </p:sp>
      <p:grpSp>
        <p:nvGrpSpPr>
          <p:cNvPr id="16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17" name="图表 16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8" name="椭圆 17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6" y="2132857"/>
            <a:ext cx="4011930" cy="338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矩形 5"/>
          <p:cNvSpPr>
            <a:spLocks noChangeArrowheads="1"/>
          </p:cNvSpPr>
          <p:nvPr/>
        </p:nvSpPr>
        <p:spPr bwMode="auto">
          <a:xfrm>
            <a:off x="4505118" y="4861008"/>
            <a:ext cx="114646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41663"/>
            <a:r>
              <a:rPr lang="zh-CN" altLang="en-US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职务性称呼</a:t>
            </a:r>
          </a:p>
        </p:txBody>
      </p:sp>
      <p:sp>
        <p:nvSpPr>
          <p:cNvPr id="21" name="矩形 5"/>
          <p:cNvSpPr>
            <a:spLocks noChangeArrowheads="1"/>
          </p:cNvSpPr>
          <p:nvPr/>
        </p:nvSpPr>
        <p:spPr bwMode="auto">
          <a:xfrm>
            <a:off x="3275856" y="2465778"/>
            <a:ext cx="114646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41663"/>
            <a:r>
              <a:rPr lang="zh-CN" altLang="en-US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职称性称呼</a:t>
            </a:r>
          </a:p>
        </p:txBody>
      </p:sp>
      <p:sp>
        <p:nvSpPr>
          <p:cNvPr id="22" name="矩形 5"/>
          <p:cNvSpPr>
            <a:spLocks noChangeArrowheads="1"/>
          </p:cNvSpPr>
          <p:nvPr/>
        </p:nvSpPr>
        <p:spPr bwMode="auto">
          <a:xfrm>
            <a:off x="5220072" y="2987606"/>
            <a:ext cx="114646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41663"/>
            <a:r>
              <a:rPr lang="zh-CN" altLang="en-US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行业性称呼</a:t>
            </a:r>
          </a:p>
        </p:txBody>
      </p:sp>
      <p:sp>
        <p:nvSpPr>
          <p:cNvPr id="23" name="矩形 5"/>
          <p:cNvSpPr>
            <a:spLocks noChangeArrowheads="1"/>
          </p:cNvSpPr>
          <p:nvPr/>
        </p:nvSpPr>
        <p:spPr bwMode="auto">
          <a:xfrm>
            <a:off x="1983194" y="3741585"/>
            <a:ext cx="133882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641663"/>
            <a:r>
              <a:rPr lang="zh-CN" altLang="en-US" sz="15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我司称呼礼仪</a:t>
            </a:r>
          </a:p>
        </p:txBody>
      </p:sp>
      <p:sp>
        <p:nvSpPr>
          <p:cNvPr id="24" name="TextBox 5"/>
          <p:cNvSpPr txBox="1"/>
          <p:nvPr/>
        </p:nvSpPr>
        <p:spPr>
          <a:xfrm>
            <a:off x="6274223" y="4507191"/>
            <a:ext cx="187536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1663">
              <a:lnSpc>
                <a:spcPct val="125000"/>
              </a:lnSpc>
            </a:pPr>
            <a:r>
              <a:rPr lang="zh-CN" altLang="en-US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    以对方的职务相称，以示身份有别、敬意有加，这是最常见的一种称呼。</a:t>
            </a:r>
          </a:p>
        </p:txBody>
      </p:sp>
      <p:sp>
        <p:nvSpPr>
          <p:cNvPr id="25" name="TextBox 13"/>
          <p:cNvSpPr txBox="1"/>
          <p:nvPr/>
        </p:nvSpPr>
        <p:spPr>
          <a:xfrm>
            <a:off x="1268853" y="2339468"/>
            <a:ext cx="200700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641663">
              <a:defRPr/>
            </a:pPr>
            <a:r>
              <a:rPr lang="zh-CN" altLang="en-US" sz="1080" kern="0" dirty="0">
                <a:solidFill>
                  <a:prstClr val="black"/>
                </a:solidFill>
              </a:rPr>
              <a:t>      </a:t>
            </a:r>
            <a:r>
              <a:rPr lang="zh-CN" altLang="en-US" sz="1350" kern="0" dirty="0">
                <a:solidFill>
                  <a:prstClr val="black"/>
                </a:solidFill>
              </a:rPr>
              <a:t>对于均有职称者，尤其是高级、中级职称者，在工作中直接以其职称相称。</a:t>
            </a:r>
          </a:p>
        </p:txBody>
      </p:sp>
      <p:sp>
        <p:nvSpPr>
          <p:cNvPr id="26" name="TextBox 14"/>
          <p:cNvSpPr txBox="1"/>
          <p:nvPr/>
        </p:nvSpPr>
        <p:spPr>
          <a:xfrm>
            <a:off x="6255435" y="2132857"/>
            <a:ext cx="2138638" cy="1910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641663">
              <a:defRPr/>
            </a:pPr>
            <a:r>
              <a:rPr lang="zh-CN" altLang="en-US" sz="1350" kern="0" dirty="0">
                <a:solidFill>
                  <a:prstClr val="black"/>
                </a:solidFill>
              </a:rPr>
              <a:t>      在工作中，有时可以按照行业进行称呼。对于从事某些特定行业的人，可直接称呼对方的职业，如老师、医生、会计、律师等，也可在职业前加上姓氏。</a:t>
            </a:r>
          </a:p>
        </p:txBody>
      </p:sp>
      <p:sp>
        <p:nvSpPr>
          <p:cNvPr id="27" name="TextBox 15"/>
          <p:cNvSpPr txBox="1"/>
          <p:nvPr/>
        </p:nvSpPr>
        <p:spPr>
          <a:xfrm>
            <a:off x="424391" y="4075154"/>
            <a:ext cx="3471713" cy="165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641663">
              <a:defRPr/>
            </a:pPr>
            <a:r>
              <a:rPr lang="zh-CN" altLang="en-US" sz="1080" kern="0" dirty="0">
                <a:solidFill>
                  <a:prstClr val="black"/>
                </a:solidFill>
              </a:rPr>
              <a:t>       </a:t>
            </a:r>
            <a:r>
              <a:rPr lang="zh-CN" altLang="en-US" sz="1350" kern="0" dirty="0">
                <a:solidFill>
                  <a:prstClr val="black"/>
                </a:solidFill>
              </a:rPr>
              <a:t>我司主要采用职务性称呼。 </a:t>
            </a:r>
            <a:endParaRPr lang="en-US" altLang="zh-CN" sz="1350" kern="0" dirty="0">
              <a:solidFill>
                <a:prstClr val="black"/>
              </a:solidFill>
            </a:endParaRPr>
          </a:p>
          <a:p>
            <a:pPr defTabSz="641663">
              <a:defRPr/>
            </a:pPr>
            <a:r>
              <a:rPr lang="zh-CN" altLang="en-US" sz="1350" kern="0" dirty="0">
                <a:solidFill>
                  <a:prstClr val="black"/>
                </a:solidFill>
              </a:rPr>
              <a:t>张董事长称谓：云商称董事长、置业等其他产业称总裁</a:t>
            </a:r>
          </a:p>
          <a:p>
            <a:pPr defTabSz="641663">
              <a:defRPr/>
            </a:pPr>
            <a:r>
              <a:rPr lang="zh-CN" altLang="en-US" sz="1350" kern="0" dirty="0">
                <a:solidFill>
                  <a:prstClr val="black"/>
                </a:solidFill>
              </a:rPr>
              <a:t>总裁办高管称谓：（集团）领导或</a:t>
            </a:r>
            <a:r>
              <a:rPr lang="en-US" altLang="zh-CN" sz="1350" kern="0" dirty="0">
                <a:solidFill>
                  <a:prstClr val="black"/>
                </a:solidFill>
              </a:rPr>
              <a:t>X</a:t>
            </a:r>
            <a:r>
              <a:rPr lang="zh-CN" altLang="en-US" sz="1350" kern="0" dirty="0">
                <a:solidFill>
                  <a:prstClr val="black"/>
                </a:solidFill>
              </a:rPr>
              <a:t>总</a:t>
            </a:r>
          </a:p>
          <a:p>
            <a:pPr defTabSz="641663">
              <a:defRPr/>
            </a:pPr>
            <a:r>
              <a:rPr lang="zh-CN" altLang="en-US" sz="1350" kern="0" dirty="0">
                <a:solidFill>
                  <a:prstClr val="black"/>
                </a:solidFill>
              </a:rPr>
              <a:t>各中心高管称谓：（中心）领导或</a:t>
            </a:r>
            <a:r>
              <a:rPr lang="en-US" altLang="zh-CN" sz="1350" kern="0" dirty="0">
                <a:solidFill>
                  <a:prstClr val="black"/>
                </a:solidFill>
              </a:rPr>
              <a:t>X</a:t>
            </a:r>
            <a:r>
              <a:rPr lang="zh-CN" altLang="en-US" sz="1350" kern="0" dirty="0">
                <a:solidFill>
                  <a:prstClr val="black"/>
                </a:solidFill>
              </a:rPr>
              <a:t>总</a:t>
            </a:r>
            <a:endParaRPr lang="en-US" altLang="zh-CN" sz="1350" kern="0" dirty="0">
              <a:solidFill>
                <a:prstClr val="black"/>
              </a:solidFill>
            </a:endParaRPr>
          </a:p>
          <a:p>
            <a:pPr defTabSz="641663">
              <a:defRPr/>
            </a:pPr>
            <a:r>
              <a:rPr lang="zh-CN" altLang="en-US" sz="1350" kern="0" dirty="0">
                <a:solidFill>
                  <a:prstClr val="black"/>
                </a:solidFill>
              </a:rPr>
              <a:t>部门负责人称谓：</a:t>
            </a:r>
            <a:r>
              <a:rPr lang="en-US" altLang="zh-CN" sz="1350" kern="0" dirty="0">
                <a:solidFill>
                  <a:prstClr val="black"/>
                </a:solidFill>
              </a:rPr>
              <a:t>X</a:t>
            </a:r>
            <a:r>
              <a:rPr lang="zh-CN" altLang="en-US" sz="1350" kern="0" dirty="0">
                <a:solidFill>
                  <a:prstClr val="black"/>
                </a:solidFill>
              </a:rPr>
              <a:t>经理</a:t>
            </a:r>
          </a:p>
        </p:txBody>
      </p:sp>
    </p:spTree>
    <p:extLst>
      <p:ext uri="{BB962C8B-B14F-4D97-AF65-F5344CB8AC3E}">
        <p14:creationId xmlns:p14="http://schemas.microsoft.com/office/powerpoint/2010/main" val="205103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1pPr>
            <a:lvl2pPr marL="557213" indent="-214313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2pPr>
            <a:lvl3pPr marL="8572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3pPr>
            <a:lvl4pPr marL="12001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4pPr>
            <a:lvl5pPr marL="15430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5pPr>
            <a:lvl6pPr marL="18859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6pPr>
            <a:lvl7pPr marL="22288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7pPr>
            <a:lvl8pPr marL="25717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8pPr>
            <a:lvl9pPr marL="29146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>
              <a:buFont typeface="Arial" charset="0"/>
              <a:buNone/>
            </a:pPr>
            <a:fld id="{DFF52C97-DDA2-45F1-88BB-9AA252484D4E}" type="slidenum">
              <a:rPr lang="zh-CN" altLang="en-US" sz="1050" b="0">
                <a:solidFill>
                  <a:schemeClr val="bg1"/>
                </a:solidFill>
              </a:rPr>
              <a:pPr>
                <a:buFont typeface="Arial" charset="0"/>
                <a:buNone/>
              </a:pPr>
              <a:t>16</a:t>
            </a:fld>
            <a:endParaRPr lang="en-US" altLang="zh-CN" sz="1050" b="0">
              <a:solidFill>
                <a:schemeClr val="bg1"/>
              </a:solidFill>
            </a:endParaRPr>
          </a:p>
        </p:txBody>
      </p:sp>
      <p:sp>
        <p:nvSpPr>
          <p:cNvPr id="1252364" name="Text Box 12"/>
          <p:cNvSpPr txBox="1">
            <a:spLocks noChangeArrowheads="1"/>
          </p:cNvSpPr>
          <p:nvPr/>
        </p:nvSpPr>
        <p:spPr bwMode="auto">
          <a:xfrm>
            <a:off x="3619501" y="1769269"/>
            <a:ext cx="4921250" cy="3025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478" tIns="35089" rIns="67478" bIns="35089">
            <a:spAutoFit/>
          </a:bodyPr>
          <a:lstStyle>
            <a:lvl1pPr marL="407988" indent="-2032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1pPr>
            <a:lvl2pPr marL="742950" indent="-28575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2pPr>
            <a:lvl3pPr marL="1143000" indent="-2286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3pPr>
            <a:lvl4pPr marL="1600200" indent="-2286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4pPr>
            <a:lvl5pPr marL="2057400" indent="-2286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5pPr>
            <a:lvl6pPr marL="25146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6pPr>
            <a:lvl7pPr marL="29718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7pPr>
            <a:lvl8pPr marL="34290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8pPr>
            <a:lvl9pPr marL="38862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100000"/>
              </a:spcBef>
              <a:spcAft>
                <a:spcPct val="0"/>
              </a:spcAft>
              <a:buClr>
                <a:srgbClr val="486AC1"/>
              </a:buClr>
              <a:buFont typeface="Arial" charset="0"/>
              <a:buNone/>
            </a:pPr>
            <a:r>
              <a:rPr lang="en-US" altLang="zh-CN" sz="1500" dirty="0">
                <a:solidFill>
                  <a:schemeClr val="tx1"/>
                </a:solidFill>
                <a:latin typeface="Tahoma" pitchFamily="34" charset="0"/>
              </a:rPr>
              <a:t>1.</a:t>
            </a: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陪同领导或客人乘电梯时，如电梯内没有其他人，应在领导或客人之前进入电梯，按住“开”的按钮，再请领导或客人进入电梯；</a:t>
            </a:r>
          </a:p>
          <a:p>
            <a:pPr eaLnBrk="1" hangingPunct="1">
              <a:lnSpc>
                <a:spcPct val="120000"/>
              </a:lnSpc>
              <a:spcBef>
                <a:spcPts val="900"/>
              </a:spcBef>
              <a:spcAft>
                <a:spcPct val="0"/>
              </a:spcAft>
              <a:buClr>
                <a:srgbClr val="486AC1"/>
              </a:buClr>
            </a:pPr>
            <a:r>
              <a:rPr lang="en-US" altLang="zh-CN" sz="1500" dirty="0">
                <a:solidFill>
                  <a:schemeClr val="tx1"/>
                </a:solidFill>
                <a:latin typeface="Tahoma" pitchFamily="34" charset="0"/>
              </a:rPr>
              <a:t>2.</a:t>
            </a: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到达楼层时，应按住“开”的按钮，请领导或客人先出。 </a:t>
            </a:r>
          </a:p>
          <a:p>
            <a:pPr eaLnBrk="1" hangingPunct="1">
              <a:lnSpc>
                <a:spcPct val="120000"/>
              </a:lnSpc>
              <a:spcBef>
                <a:spcPts val="900"/>
              </a:spcBef>
              <a:spcAft>
                <a:spcPct val="0"/>
              </a:spcAft>
              <a:buClr>
                <a:srgbClr val="486AC1"/>
              </a:buClr>
            </a:pPr>
            <a:r>
              <a:rPr lang="en-US" altLang="zh-CN" sz="1500" dirty="0">
                <a:solidFill>
                  <a:schemeClr val="tx1"/>
                </a:solidFill>
                <a:latin typeface="Tahoma" pitchFamily="34" charset="0"/>
              </a:rPr>
              <a:t>                                       </a:t>
            </a:r>
            <a:r>
              <a:rPr lang="en-US" altLang="zh-CN" sz="1500" b="0" dirty="0">
                <a:solidFill>
                  <a:schemeClr val="tx1"/>
                </a:solidFill>
                <a:latin typeface="Arial" charset="0"/>
              </a:rPr>
              <a:t>——</a:t>
            </a:r>
            <a:r>
              <a:rPr lang="zh-CN" altLang="en-US" sz="1500" dirty="0">
                <a:solidFill>
                  <a:schemeClr val="tx1"/>
                </a:solidFill>
              </a:rPr>
              <a:t>先进后出</a:t>
            </a:r>
            <a:endParaRPr lang="en-US" altLang="zh-CN" sz="1500" dirty="0">
              <a:solidFill>
                <a:schemeClr val="tx1"/>
              </a:solidFill>
              <a:latin typeface="Tahoma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ts val="900"/>
              </a:spcBef>
              <a:spcAft>
                <a:spcPct val="0"/>
              </a:spcAft>
              <a:buClr>
                <a:srgbClr val="486AC1"/>
              </a:buClr>
            </a:pPr>
            <a:r>
              <a:rPr lang="en-US" altLang="zh-CN" sz="1500" dirty="0">
                <a:solidFill>
                  <a:schemeClr val="tx1"/>
                </a:solidFill>
                <a:latin typeface="Tahoma" pitchFamily="34" charset="0"/>
              </a:rPr>
              <a:t>3.</a:t>
            </a: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如电梯内有其他人员或乘坐有人操纵的电梯，则无论上下都应领导或客人优先。</a:t>
            </a:r>
          </a:p>
          <a:p>
            <a:pPr eaLnBrk="1" hangingPunct="1">
              <a:lnSpc>
                <a:spcPct val="120000"/>
              </a:lnSpc>
              <a:spcBef>
                <a:spcPts val="900"/>
              </a:spcBef>
              <a:spcAft>
                <a:spcPct val="0"/>
              </a:spcAft>
              <a:buClr>
                <a:srgbClr val="486AC1"/>
              </a:buClr>
            </a:pPr>
            <a:r>
              <a:rPr lang="en-US" altLang="zh-CN" sz="1500" dirty="0">
                <a:solidFill>
                  <a:schemeClr val="tx1"/>
                </a:solidFill>
                <a:latin typeface="Tahoma" pitchFamily="34" charset="0"/>
              </a:rPr>
              <a:t>                                        </a:t>
            </a:r>
            <a:r>
              <a:rPr lang="en-US" altLang="zh-CN" sz="1500" b="0" dirty="0">
                <a:solidFill>
                  <a:schemeClr val="tx1"/>
                </a:solidFill>
                <a:latin typeface="Arial" charset="0"/>
              </a:rPr>
              <a:t>——</a:t>
            </a:r>
            <a:r>
              <a:rPr lang="zh-CN" altLang="en-US" sz="1500" dirty="0">
                <a:solidFill>
                  <a:schemeClr val="tx1"/>
                </a:solidFill>
              </a:rPr>
              <a:t>后进后出</a:t>
            </a:r>
          </a:p>
        </p:txBody>
      </p:sp>
      <p:sp>
        <p:nvSpPr>
          <p:cNvPr id="67589" name="Text Box 3"/>
          <p:cNvSpPr txBox="1">
            <a:spLocks noChangeArrowheads="1"/>
          </p:cNvSpPr>
          <p:nvPr/>
        </p:nvSpPr>
        <p:spPr bwMode="auto">
          <a:xfrm>
            <a:off x="360364" y="3594498"/>
            <a:ext cx="2479675" cy="27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478" tIns="35089" rIns="67478" bIns="35089">
            <a:spAutoFit/>
          </a:bodyPr>
          <a:lstStyle>
            <a:lvl1pPr marL="407988" indent="-2032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1pPr>
            <a:lvl2pPr marL="742950" indent="-28575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2pPr>
            <a:lvl3pPr marL="1143000" indent="-2286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3pPr>
            <a:lvl4pPr marL="1600200" indent="-2286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4pPr>
            <a:lvl5pPr marL="2057400" indent="-2286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5pPr>
            <a:lvl6pPr marL="25146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6pPr>
            <a:lvl7pPr marL="29718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7pPr>
            <a:lvl8pPr marL="34290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8pPr>
            <a:lvl9pPr marL="38862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 eaLnBrk="1" hangingPunct="1">
              <a:spcBef>
                <a:spcPts val="235"/>
              </a:spcBef>
              <a:buClr>
                <a:srgbClr val="486AC1"/>
              </a:buClr>
            </a:pPr>
            <a:endParaRPr lang="zh-CN" altLang="en-US" sz="1350">
              <a:solidFill>
                <a:schemeClr val="tx1"/>
              </a:solidFill>
              <a:latin typeface="Tahoma" pitchFamily="34" charset="0"/>
            </a:endParaRPr>
          </a:p>
        </p:txBody>
      </p:sp>
      <p:pic>
        <p:nvPicPr>
          <p:cNvPr id="1252367" name="Picture 15" descr="13-280513-56850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1881187"/>
            <a:ext cx="2541588" cy="274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乘坐电梯</a:t>
            </a:r>
          </a:p>
        </p:txBody>
      </p:sp>
      <p:grpSp>
        <p:nvGrpSpPr>
          <p:cNvPr id="12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13" name="图表 12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4" name="椭圆 13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73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2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52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236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437" name="Text Box 13"/>
          <p:cNvSpPr txBox="1">
            <a:spLocks noChangeArrowheads="1"/>
          </p:cNvSpPr>
          <p:nvPr/>
        </p:nvSpPr>
        <p:spPr bwMode="auto">
          <a:xfrm>
            <a:off x="424392" y="3432572"/>
            <a:ext cx="6946901" cy="1813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478" tIns="35089" rIns="67478" bIns="35089">
            <a:spAutoFit/>
          </a:bodyPr>
          <a:lstStyle>
            <a:lvl1pPr marL="407988" indent="-2032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1pPr>
            <a:lvl2pPr marL="742950" indent="-28575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2pPr>
            <a:lvl3pPr marL="1143000" indent="-2286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3pPr>
            <a:lvl4pPr marL="1600200" indent="-2286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4pPr>
            <a:lvl5pPr marL="2057400" indent="-2286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5pPr>
            <a:lvl6pPr marL="25146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6pPr>
            <a:lvl7pPr marL="29718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7pPr>
            <a:lvl8pPr marL="34290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8pPr>
            <a:lvl9pPr marL="38862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75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zh-CN" altLang="en-US" sz="1800" dirty="0">
                <a:solidFill>
                  <a:schemeClr val="accent2"/>
                </a:solidFill>
              </a:rPr>
              <a:t>乘坐电梯遇到领导时：</a:t>
            </a:r>
          </a:p>
          <a:p>
            <a:pPr eaLnBrk="1" hangingPunct="1">
              <a:lnSpc>
                <a:spcPct val="120000"/>
              </a:lnSpc>
              <a:spcBef>
                <a:spcPts val="75"/>
              </a:spcBef>
              <a:spcAft>
                <a:spcPct val="0"/>
              </a:spcAft>
            </a:pPr>
            <a:r>
              <a:rPr lang="zh-CN" altLang="en-US" sz="1500" dirty="0">
                <a:solidFill>
                  <a:schemeClr val="tx1"/>
                </a:solidFill>
              </a:rPr>
              <a:t> 领导进入电梯时，应主动礼让，问候，行欠身礼。</a:t>
            </a:r>
          </a:p>
          <a:p>
            <a:pPr algn="l" eaLnBrk="1" hangingPunct="1">
              <a:lnSpc>
                <a:spcPct val="120000"/>
              </a:lnSpc>
            </a:pPr>
            <a:r>
              <a:rPr lang="zh-CN" altLang="en-US" sz="1500" dirty="0">
                <a:solidFill>
                  <a:schemeClr val="tx1"/>
                </a:solidFill>
              </a:rPr>
              <a:t> 如电梯满载，领导无法进入电梯时，应主动礼让退出</a:t>
            </a:r>
          </a:p>
          <a:p>
            <a:pPr algn="l" eaLnBrk="1" hangingPunct="1">
              <a:lnSpc>
                <a:spcPct val="120000"/>
              </a:lnSpc>
            </a:pPr>
            <a:r>
              <a:rPr lang="zh-CN" altLang="en-US" sz="1500" dirty="0">
                <a:solidFill>
                  <a:schemeClr val="tx1"/>
                </a:solidFill>
              </a:rPr>
              <a:t> 电梯，在电梯外侧身站立，掩住电梯门，请领导优先乘</a:t>
            </a:r>
          </a:p>
          <a:p>
            <a:pPr algn="l" eaLnBrk="1" hangingPunct="1">
              <a:lnSpc>
                <a:spcPct val="120000"/>
              </a:lnSpc>
            </a:pPr>
            <a:r>
              <a:rPr lang="zh-CN" altLang="en-US" sz="1500" dirty="0">
                <a:solidFill>
                  <a:schemeClr val="tx1"/>
                </a:solidFill>
              </a:rPr>
              <a:t> 坐，并予以问候，行欠身礼，目送电梯门关闭。</a:t>
            </a:r>
          </a:p>
          <a:p>
            <a:pPr eaLnBrk="1" hangingPunct="1">
              <a:lnSpc>
                <a:spcPct val="120000"/>
              </a:lnSpc>
              <a:spcBef>
                <a:spcPts val="75"/>
              </a:spcBef>
              <a:spcAft>
                <a:spcPct val="0"/>
              </a:spcAft>
            </a:pPr>
            <a:endParaRPr lang="zh-CN" altLang="en-US" sz="1500" dirty="0">
              <a:solidFill>
                <a:schemeClr val="tx1"/>
              </a:solidFill>
            </a:endParaRPr>
          </a:p>
        </p:txBody>
      </p:sp>
      <p:sp>
        <p:nvSpPr>
          <p:cNvPr id="156691" name="Text Box 22"/>
          <p:cNvSpPr txBox="1">
            <a:spLocks noChangeArrowheads="1"/>
          </p:cNvSpPr>
          <p:nvPr/>
        </p:nvSpPr>
        <p:spPr bwMode="auto">
          <a:xfrm>
            <a:off x="406400" y="1712120"/>
            <a:ext cx="7218363" cy="1755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478" tIns="35089" rIns="67478" bIns="35089">
            <a:spAutoFit/>
          </a:bodyPr>
          <a:lstStyle>
            <a:lvl1pPr marL="407988" indent="-2032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1pPr>
            <a:lvl2pPr marL="742950" indent="-28575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2pPr>
            <a:lvl3pPr marL="1143000" indent="-2286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3pPr>
            <a:lvl4pPr marL="1600200" indent="-2286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4pPr>
            <a:lvl5pPr marL="2057400" indent="-2286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5pPr>
            <a:lvl6pPr marL="25146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6pPr>
            <a:lvl7pPr marL="29718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7pPr>
            <a:lvl8pPr marL="34290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8pPr>
            <a:lvl9pPr marL="38862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20000"/>
              </a:spcBef>
              <a:buClr>
                <a:srgbClr val="486AC1"/>
              </a:buClr>
              <a:buFont typeface="Arial" charset="0"/>
              <a:buNone/>
            </a:pP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乘坐电梯时</a:t>
            </a:r>
          </a:p>
          <a:p>
            <a:pPr algn="l" eaLnBrk="1" hangingPunct="1">
              <a:lnSpc>
                <a:spcPct val="100000"/>
              </a:lnSpc>
              <a:spcBef>
                <a:spcPct val="20000"/>
              </a:spcBef>
              <a:buClr>
                <a:srgbClr val="486AC1"/>
              </a:buClr>
              <a:buFont typeface="Arial" charset="0"/>
              <a:buNone/>
            </a:pP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应有序排队，不得拥挤，先下后上；</a:t>
            </a:r>
          </a:p>
          <a:p>
            <a:pPr algn="l" eaLnBrk="1" hangingPunct="1">
              <a:lnSpc>
                <a:spcPct val="100000"/>
              </a:lnSpc>
              <a:spcBef>
                <a:spcPct val="20000"/>
              </a:spcBef>
              <a:buClr>
                <a:srgbClr val="486AC1"/>
              </a:buClr>
              <a:buFont typeface="Arial" charset="0"/>
              <a:buNone/>
            </a:pP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电梯内遇到同事应微笑、问候；</a:t>
            </a:r>
          </a:p>
          <a:p>
            <a:pPr algn="l" eaLnBrk="1" hangingPunct="1">
              <a:lnSpc>
                <a:spcPct val="100000"/>
              </a:lnSpc>
              <a:spcBef>
                <a:spcPct val="20000"/>
              </a:spcBef>
              <a:buClr>
                <a:srgbClr val="486AC1"/>
              </a:buClr>
              <a:buFont typeface="Arial" charset="0"/>
              <a:buNone/>
            </a:pP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电梯内应保持安静，不得大声喧哗，不议论工作内容。</a:t>
            </a:r>
          </a:p>
          <a:p>
            <a:pPr algn="l" eaLnBrk="1" hangingPunct="1">
              <a:lnSpc>
                <a:spcPct val="100000"/>
              </a:lnSpc>
              <a:spcBef>
                <a:spcPct val="20000"/>
              </a:spcBef>
              <a:buClr>
                <a:srgbClr val="486AC1"/>
              </a:buClr>
              <a:buFont typeface="Arial" charset="0"/>
              <a:buNone/>
            </a:pPr>
            <a:endParaRPr lang="zh-CN" altLang="en-US" sz="1500" dirty="0">
              <a:solidFill>
                <a:schemeClr val="tx1"/>
              </a:solidFill>
              <a:latin typeface="Tahoma" pitchFamily="34" charset="0"/>
            </a:endParaRPr>
          </a:p>
          <a:p>
            <a:pPr algn="l" eaLnBrk="1" hangingPunct="1">
              <a:lnSpc>
                <a:spcPct val="100000"/>
              </a:lnSpc>
              <a:spcBef>
                <a:spcPct val="50000"/>
              </a:spcBef>
              <a:buClr>
                <a:srgbClr val="486AC1"/>
              </a:buClr>
              <a:buFont typeface="Arial" charset="0"/>
              <a:buNone/>
            </a:pPr>
            <a:endParaRPr lang="zh-CN" altLang="en-US" sz="1500" dirty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乘坐电梯</a:t>
            </a:r>
          </a:p>
        </p:txBody>
      </p:sp>
      <p:grpSp>
        <p:nvGrpSpPr>
          <p:cNvPr id="13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14" name="图表 13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" name="椭圆 14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328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6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55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5437" grpId="0"/>
      <p:bldP spid="15669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到岗</a:t>
            </a:r>
          </a:p>
        </p:txBody>
      </p:sp>
      <p:grpSp>
        <p:nvGrpSpPr>
          <p:cNvPr id="8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9" name="图表 8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椭圆 9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370409" y="2183748"/>
            <a:ext cx="7218363" cy="108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478" tIns="35089" rIns="67478" bIns="35089">
            <a:spAutoFit/>
          </a:bodyPr>
          <a:lstStyle>
            <a:lvl1pPr marL="407988" indent="-2032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1pPr>
            <a:lvl2pPr marL="742950" indent="-28575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2pPr>
            <a:lvl3pPr marL="1143000" indent="-2286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3pPr>
            <a:lvl4pPr marL="1600200" indent="-2286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4pPr>
            <a:lvl5pPr marL="2057400" indent="-2286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5pPr>
            <a:lvl6pPr marL="25146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6pPr>
            <a:lvl7pPr marL="29718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7pPr>
            <a:lvl8pPr marL="34290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8pPr>
            <a:lvl9pPr marL="38862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20000"/>
              </a:spcBef>
              <a:buClr>
                <a:srgbClr val="486AC1"/>
              </a:buClr>
              <a:buFont typeface="Arial" charset="0"/>
              <a:buNone/>
            </a:pP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各楼层和部门有指定打卡地点，要在指定地点打卡，特别要避免因防止迟到而就近打卡</a:t>
            </a:r>
            <a:endParaRPr lang="en-US" altLang="zh-CN" sz="1500" dirty="0">
              <a:solidFill>
                <a:schemeClr val="tx1"/>
              </a:solidFill>
              <a:latin typeface="Tahoma" pitchFamily="34" charset="0"/>
            </a:endParaRPr>
          </a:p>
          <a:p>
            <a:pPr algn="l" eaLnBrk="1" hangingPunct="1">
              <a:lnSpc>
                <a:spcPct val="100000"/>
              </a:lnSpc>
              <a:spcBef>
                <a:spcPct val="20000"/>
              </a:spcBef>
              <a:buClr>
                <a:srgbClr val="486AC1"/>
              </a:buClr>
              <a:buFont typeface="Arial" charset="0"/>
              <a:buNone/>
            </a:pP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养成提前到岗</a:t>
            </a:r>
            <a:r>
              <a:rPr lang="en-US" altLang="zh-CN" sz="1500" dirty="0">
                <a:solidFill>
                  <a:schemeClr val="tx1"/>
                </a:solidFill>
                <a:latin typeface="Tahoma" pitchFamily="34" charset="0"/>
              </a:rPr>
              <a:t>10</a:t>
            </a: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分钟的好习惯，</a:t>
            </a:r>
            <a:r>
              <a:rPr lang="en-US" altLang="zh-CN" sz="1500" dirty="0">
                <a:solidFill>
                  <a:schemeClr val="tx1"/>
                </a:solidFill>
                <a:latin typeface="Tahoma" pitchFamily="34" charset="0"/>
              </a:rPr>
              <a:t>9</a:t>
            </a: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：</a:t>
            </a:r>
            <a:r>
              <a:rPr lang="en-US" altLang="zh-CN" sz="1500" dirty="0">
                <a:solidFill>
                  <a:schemeClr val="tx1"/>
                </a:solidFill>
                <a:latin typeface="Tahoma" pitchFamily="34" charset="0"/>
              </a:rPr>
              <a:t>00</a:t>
            </a: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就开始工作</a:t>
            </a:r>
            <a:endParaRPr lang="en-US" altLang="zh-CN" sz="1500" dirty="0">
              <a:solidFill>
                <a:schemeClr val="tx1"/>
              </a:solidFill>
              <a:latin typeface="Tahoma" pitchFamily="34" charset="0"/>
            </a:endParaRPr>
          </a:p>
          <a:p>
            <a:pPr algn="l" eaLnBrk="1" hangingPunct="1">
              <a:lnSpc>
                <a:spcPct val="100000"/>
              </a:lnSpc>
              <a:spcBef>
                <a:spcPct val="20000"/>
              </a:spcBef>
              <a:buClr>
                <a:srgbClr val="486AC1"/>
              </a:buClr>
              <a:buFont typeface="Arial" charset="0"/>
              <a:buNone/>
            </a:pP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避免“划水”：特别注意</a:t>
            </a:r>
            <a:r>
              <a:rPr lang="en-US" altLang="zh-CN" sz="1500" dirty="0">
                <a:solidFill>
                  <a:schemeClr val="tx1"/>
                </a:solidFill>
                <a:latin typeface="Tahoma" pitchFamily="34" charset="0"/>
              </a:rPr>
              <a:t>12</a:t>
            </a: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：</a:t>
            </a:r>
            <a:r>
              <a:rPr lang="en-US" altLang="zh-CN" sz="1500" dirty="0">
                <a:solidFill>
                  <a:schemeClr val="tx1"/>
                </a:solidFill>
                <a:latin typeface="Tahoma" pitchFamily="34" charset="0"/>
              </a:rPr>
              <a:t>00</a:t>
            </a: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、</a:t>
            </a:r>
            <a:r>
              <a:rPr lang="en-US" altLang="zh-CN" sz="1500" dirty="0">
                <a:solidFill>
                  <a:schemeClr val="tx1"/>
                </a:solidFill>
                <a:latin typeface="Tahoma" pitchFamily="34" charset="0"/>
              </a:rPr>
              <a:t>14</a:t>
            </a: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：</a:t>
            </a:r>
            <a:r>
              <a:rPr lang="en-US" altLang="zh-CN" sz="1500" dirty="0">
                <a:solidFill>
                  <a:schemeClr val="tx1"/>
                </a:solidFill>
                <a:latin typeface="Tahoma" pitchFamily="34" charset="0"/>
              </a:rPr>
              <a:t>00</a:t>
            </a: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、</a:t>
            </a:r>
            <a:r>
              <a:rPr lang="en-US" altLang="zh-CN" sz="1500" dirty="0">
                <a:solidFill>
                  <a:schemeClr val="tx1"/>
                </a:solidFill>
                <a:latin typeface="Tahoma" pitchFamily="34" charset="0"/>
              </a:rPr>
              <a:t>18</a:t>
            </a: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：</a:t>
            </a:r>
            <a:r>
              <a:rPr lang="en-US" altLang="zh-CN" sz="1500" dirty="0">
                <a:solidFill>
                  <a:schemeClr val="tx1"/>
                </a:solidFill>
                <a:latin typeface="Tahoma" pitchFamily="34" charset="0"/>
              </a:rPr>
              <a:t>00</a:t>
            </a: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、</a:t>
            </a:r>
            <a:r>
              <a:rPr lang="en-US" altLang="zh-CN" sz="1500" dirty="0">
                <a:solidFill>
                  <a:schemeClr val="tx1"/>
                </a:solidFill>
                <a:latin typeface="Tahoma" pitchFamily="34" charset="0"/>
              </a:rPr>
              <a:t>19</a:t>
            </a: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：</a:t>
            </a:r>
            <a:r>
              <a:rPr lang="en-US" altLang="zh-CN" sz="1500" dirty="0">
                <a:solidFill>
                  <a:schemeClr val="tx1"/>
                </a:solidFill>
                <a:latin typeface="Tahoma" pitchFamily="34" charset="0"/>
              </a:rPr>
              <a:t>00</a:t>
            </a: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四个时间点</a:t>
            </a:r>
            <a:endParaRPr lang="en-US" altLang="zh-CN" sz="1500" dirty="0">
              <a:solidFill>
                <a:schemeClr val="tx1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50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流程图: 离页连接符 10"/>
          <p:cNvSpPr/>
          <p:nvPr/>
        </p:nvSpPr>
        <p:spPr>
          <a:xfrm>
            <a:off x="1285855" y="2771662"/>
            <a:ext cx="657933" cy="518458"/>
          </a:xfrm>
          <a:prstGeom prst="flowChartOffpageConnector">
            <a:avLst/>
          </a:prstGeom>
          <a:noFill/>
          <a:ln w="1270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sz="3600" b="1" kern="0" dirty="0">
                <a:solidFill>
                  <a:srgbClr val="9BBB59">
                    <a:lumMod val="75000"/>
                  </a:srgbClr>
                </a:solidFill>
                <a:latin typeface="Broadway" pitchFamily="82" charset="0"/>
              </a:rPr>
              <a:t>2</a:t>
            </a:r>
            <a:endParaRPr lang="zh-CN" altLang="en-US" sz="3600" b="1" kern="0" dirty="0">
              <a:solidFill>
                <a:srgbClr val="9BBB59">
                  <a:lumMod val="75000"/>
                </a:srgbClr>
              </a:solidFill>
              <a:latin typeface="Broadway" pitchFamily="82" charset="0"/>
            </a:endParaRPr>
          </a:p>
        </p:txBody>
      </p:sp>
      <p:sp>
        <p:nvSpPr>
          <p:cNvPr id="27" name="流程图: 离页连接符 11"/>
          <p:cNvSpPr/>
          <p:nvPr/>
        </p:nvSpPr>
        <p:spPr>
          <a:xfrm>
            <a:off x="1285855" y="1878307"/>
            <a:ext cx="657933" cy="518458"/>
          </a:xfrm>
          <a:prstGeom prst="flowChartOffpageConnector">
            <a:avLst/>
          </a:prstGeom>
          <a:noFill/>
          <a:ln w="1270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sz="3600" b="1" kern="0" dirty="0">
                <a:solidFill>
                  <a:srgbClr val="9BBB59">
                    <a:lumMod val="75000"/>
                  </a:srgbClr>
                </a:solidFill>
                <a:latin typeface="Broadway" pitchFamily="82" charset="0"/>
              </a:rPr>
              <a:t>1</a:t>
            </a:r>
            <a:endParaRPr lang="zh-CN" altLang="en-US" sz="3600" b="1" kern="0" dirty="0">
              <a:solidFill>
                <a:srgbClr val="9BBB59">
                  <a:lumMod val="75000"/>
                </a:srgbClr>
              </a:solidFill>
              <a:latin typeface="Broadway" pitchFamily="82" charset="0"/>
            </a:endParaRPr>
          </a:p>
        </p:txBody>
      </p:sp>
      <p:sp>
        <p:nvSpPr>
          <p:cNvPr id="28" name="流程图: 离页连接符 12"/>
          <p:cNvSpPr/>
          <p:nvPr/>
        </p:nvSpPr>
        <p:spPr>
          <a:xfrm>
            <a:off x="1285855" y="3665017"/>
            <a:ext cx="657933" cy="518458"/>
          </a:xfrm>
          <a:prstGeom prst="flowChartOffpageConnector">
            <a:avLst/>
          </a:prstGeom>
          <a:noFill/>
          <a:ln w="1270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sz="3600" b="1" kern="0" dirty="0">
                <a:solidFill>
                  <a:srgbClr val="9BBB59">
                    <a:lumMod val="75000"/>
                  </a:srgbClr>
                </a:solidFill>
                <a:latin typeface="Broadway" pitchFamily="82" charset="0"/>
              </a:rPr>
              <a:t>3</a:t>
            </a:r>
            <a:endParaRPr lang="zh-CN" altLang="en-US" sz="3600" b="1" kern="0" dirty="0">
              <a:solidFill>
                <a:srgbClr val="9BBB59">
                  <a:lumMod val="75000"/>
                </a:srgbClr>
              </a:solidFill>
              <a:latin typeface="Broadway" pitchFamily="82" charset="0"/>
            </a:endParaRPr>
          </a:p>
        </p:txBody>
      </p:sp>
      <p:sp>
        <p:nvSpPr>
          <p:cNvPr id="29" name="流程图: 离页连接符 13"/>
          <p:cNvSpPr/>
          <p:nvPr/>
        </p:nvSpPr>
        <p:spPr>
          <a:xfrm>
            <a:off x="1285855" y="4558374"/>
            <a:ext cx="657933" cy="518458"/>
          </a:xfrm>
          <a:prstGeom prst="flowChartOffpageConnector">
            <a:avLst/>
          </a:prstGeom>
          <a:noFill/>
          <a:ln w="1270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sz="3600" b="1" kern="0" dirty="0">
                <a:solidFill>
                  <a:srgbClr val="9BBB59">
                    <a:lumMod val="75000"/>
                  </a:srgbClr>
                </a:solidFill>
                <a:latin typeface="Broadway" pitchFamily="82" charset="0"/>
              </a:rPr>
              <a:t>4</a:t>
            </a:r>
            <a:endParaRPr lang="zh-CN" altLang="en-US" sz="3600" b="1" kern="0" dirty="0">
              <a:solidFill>
                <a:srgbClr val="9BBB59">
                  <a:lumMod val="75000"/>
                </a:srgbClr>
              </a:solidFill>
              <a:latin typeface="Broadway" pitchFamily="82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156240" y="1878306"/>
            <a:ext cx="7031078" cy="771677"/>
          </a:xfrm>
          <a:prstGeom prst="rect">
            <a:avLst/>
          </a:prstGeom>
          <a:noFill/>
          <a:ln w="25400" cap="flat" cmpd="sng" algn="ctr">
            <a:solidFill>
              <a:srgbClr val="00B0F0"/>
            </a:solidFill>
            <a:prstDash val="sysDot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1620" kern="0">
              <a:solidFill>
                <a:srgbClr val="9BBB59">
                  <a:lumMod val="75000"/>
                </a:srgbClr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156240" y="4558374"/>
            <a:ext cx="7031078" cy="623426"/>
          </a:xfrm>
          <a:prstGeom prst="rect">
            <a:avLst/>
          </a:prstGeom>
          <a:noFill/>
          <a:ln w="25400" cap="flat" cmpd="sng" algn="ctr">
            <a:solidFill>
              <a:srgbClr val="00B0F0"/>
            </a:solidFill>
            <a:prstDash val="sysDot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1620" kern="0">
              <a:solidFill>
                <a:srgbClr val="9BBB59">
                  <a:lumMod val="75000"/>
                </a:srgb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156240" y="3665018"/>
            <a:ext cx="7031078" cy="678007"/>
          </a:xfrm>
          <a:prstGeom prst="rect">
            <a:avLst/>
          </a:prstGeom>
          <a:noFill/>
          <a:ln w="25400" cap="flat" cmpd="sng" algn="ctr">
            <a:solidFill>
              <a:srgbClr val="00B0F0"/>
            </a:solidFill>
            <a:prstDash val="sysDot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1620" kern="0">
              <a:solidFill>
                <a:srgbClr val="9BBB59">
                  <a:lumMod val="75000"/>
                </a:srgbClr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56240" y="2771663"/>
            <a:ext cx="7031078" cy="745285"/>
          </a:xfrm>
          <a:prstGeom prst="rect">
            <a:avLst/>
          </a:prstGeom>
          <a:noFill/>
          <a:ln w="25400" cap="flat" cmpd="sng" algn="ctr">
            <a:solidFill>
              <a:srgbClr val="00B0F0"/>
            </a:solidFill>
            <a:prstDash val="sysDot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zh-CN" altLang="en-US" sz="1620" kern="0">
              <a:solidFill>
                <a:srgbClr val="9BBB59">
                  <a:lumMod val="75000"/>
                </a:srgbClr>
              </a:solidFill>
            </a:endParaRPr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566909" y="115047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办公礼仪</a:t>
            </a:r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办公桌上的礼仪</a:t>
            </a:r>
          </a:p>
        </p:txBody>
      </p:sp>
      <p:grpSp>
        <p:nvGrpSpPr>
          <p:cNvPr id="35" name="组合 19"/>
          <p:cNvGrpSpPr/>
          <p:nvPr/>
        </p:nvGrpSpPr>
        <p:grpSpPr>
          <a:xfrm>
            <a:off x="266813" y="1193226"/>
            <a:ext cx="310442" cy="249825"/>
            <a:chOff x="-571536" y="1639746"/>
            <a:chExt cx="3724474" cy="2997228"/>
          </a:xfrm>
        </p:grpSpPr>
        <p:graphicFrame>
          <p:nvGraphicFramePr>
            <p:cNvPr id="36" name="图表 35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7" name="椭圆 36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1739505" y="1976247"/>
            <a:ext cx="6351106" cy="557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8610" defTabSz="641663">
              <a:lnSpc>
                <a:spcPct val="120000"/>
              </a:lnSpc>
              <a:spcBef>
                <a:spcPts val="270"/>
              </a:spcBef>
              <a:spcAft>
                <a:spcPts val="270"/>
              </a:spcAft>
            </a:pPr>
            <a:r>
              <a:rPr lang="zh-CN" altLang="en-US" sz="1260" dirty="0">
                <a:solidFill>
                  <a:srgbClr val="9BBB59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个人物品：办公桌是用来办公的，因此饮料、零食、化妆品、包等私人物品不要摆放在办公桌上；员工个人雨具、衣物禁止带入办公座席位，需存放在更衣室。</a:t>
            </a:r>
          </a:p>
        </p:txBody>
      </p:sp>
      <p:sp>
        <p:nvSpPr>
          <p:cNvPr id="39" name="矩形 38"/>
          <p:cNvSpPr/>
          <p:nvPr/>
        </p:nvSpPr>
        <p:spPr>
          <a:xfrm>
            <a:off x="1716963" y="2883548"/>
            <a:ext cx="6373648" cy="557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8610" defTabSz="641663">
              <a:lnSpc>
                <a:spcPct val="120000"/>
              </a:lnSpc>
              <a:spcBef>
                <a:spcPts val="270"/>
              </a:spcBef>
              <a:spcAft>
                <a:spcPts val="270"/>
              </a:spcAft>
            </a:pPr>
            <a:r>
              <a:rPr lang="zh-CN" altLang="en-US" sz="1260" dirty="0">
                <a:solidFill>
                  <a:srgbClr val="9BBB59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办公桌面：及时清理、整理桌面文件，文具使用完毕后及时收好，不得散放在桌面上。</a:t>
            </a:r>
            <a:endParaRPr lang="en-US" altLang="zh-CN" sz="1260" dirty="0">
              <a:solidFill>
                <a:srgbClr val="9BBB59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674697" y="4595858"/>
            <a:ext cx="6466835" cy="325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8610" defTabSz="641663">
              <a:lnSpc>
                <a:spcPct val="120000"/>
              </a:lnSpc>
              <a:spcBef>
                <a:spcPts val="270"/>
              </a:spcBef>
              <a:spcAft>
                <a:spcPts val="270"/>
              </a:spcAft>
            </a:pPr>
            <a:r>
              <a:rPr lang="zh-CN" altLang="en-US" sz="1260" dirty="0">
                <a:solidFill>
                  <a:srgbClr val="9BBB59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下班后：关闭电脑及显示器，关闭电灯等设备电源。</a:t>
            </a:r>
          </a:p>
        </p:txBody>
      </p:sp>
      <p:sp>
        <p:nvSpPr>
          <p:cNvPr id="41" name="矩形 40"/>
          <p:cNvSpPr/>
          <p:nvPr/>
        </p:nvSpPr>
        <p:spPr>
          <a:xfrm>
            <a:off x="2060900" y="3768571"/>
            <a:ext cx="602707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1663">
              <a:defRPr/>
            </a:pPr>
            <a:r>
              <a:rPr lang="zh-CN" altLang="en-US" sz="1260" kern="0" dirty="0">
                <a:solidFill>
                  <a:srgbClr val="9BBB59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周边环境：及时清洁周边环境，不应随意挪动家具、调控设备、张贴遮拦物，过道不允许堆放杂物。</a:t>
            </a:r>
            <a:endParaRPr lang="zh-CN" altLang="en-US" sz="1260" kern="0" dirty="0">
              <a:solidFill>
                <a:srgbClr val="9BBB59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72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77703" y="1640795"/>
            <a:ext cx="3074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课程框架</a:t>
            </a:r>
          </a:p>
          <a:p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个场景</a:t>
            </a:r>
            <a:r>
              <a:rPr lang="en-US" altLang="zh-CN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个细节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85387" y="2541042"/>
            <a:ext cx="3454266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50" dirty="0">
                <a:latin typeface="+mn-ea"/>
              </a:rPr>
              <a:t>一、日常办公：</a:t>
            </a:r>
          </a:p>
          <a:p>
            <a:r>
              <a:rPr lang="zh-CN" altLang="en-US" sz="1650" dirty="0">
                <a:latin typeface="+mn-ea"/>
              </a:rPr>
              <a:t>仪表</a:t>
            </a:r>
          </a:p>
          <a:p>
            <a:r>
              <a:rPr lang="zh-CN" altLang="en-US" sz="1650" dirty="0">
                <a:latin typeface="+mn-ea"/>
              </a:rPr>
              <a:t>上班路上：乘车、停车</a:t>
            </a:r>
          </a:p>
          <a:p>
            <a:r>
              <a:rPr lang="zh-CN" altLang="en-US" sz="1650" dirty="0">
                <a:latin typeface="+mn-ea"/>
              </a:rPr>
              <a:t>见到同事：称呼、问好</a:t>
            </a:r>
          </a:p>
          <a:p>
            <a:r>
              <a:rPr lang="zh-CN" altLang="en-US" sz="1650" dirty="0">
                <a:latin typeface="+mn-ea"/>
              </a:rPr>
              <a:t>乘坐电梯</a:t>
            </a:r>
          </a:p>
          <a:p>
            <a:r>
              <a:rPr lang="zh-CN" altLang="en-US" sz="1650" dirty="0">
                <a:latin typeface="+mn-ea"/>
              </a:rPr>
              <a:t>到岗</a:t>
            </a:r>
          </a:p>
          <a:p>
            <a:r>
              <a:rPr lang="zh-CN" altLang="en-US" sz="1650" dirty="0">
                <a:latin typeface="+mn-ea"/>
              </a:rPr>
              <a:t>办公环境</a:t>
            </a:r>
          </a:p>
          <a:p>
            <a:r>
              <a:rPr lang="zh-CN" altLang="en-US" sz="1650" dirty="0">
                <a:latin typeface="+mn-ea"/>
              </a:rPr>
              <a:t>晨会</a:t>
            </a:r>
          </a:p>
          <a:p>
            <a:r>
              <a:rPr lang="zh-CN" altLang="en-US" sz="1650" dirty="0">
                <a:latin typeface="+mn-ea"/>
              </a:rPr>
              <a:t>向领导请示工作</a:t>
            </a:r>
          </a:p>
          <a:p>
            <a:r>
              <a:rPr lang="zh-CN" altLang="en-US" sz="1650" dirty="0">
                <a:latin typeface="+mn-ea"/>
              </a:rPr>
              <a:t>接听电话</a:t>
            </a:r>
          </a:p>
          <a:p>
            <a:r>
              <a:rPr lang="zh-CN" altLang="en-US" sz="1650" dirty="0">
                <a:latin typeface="+mn-ea"/>
              </a:rPr>
              <a:t>同事来访、领导指导工作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56960" y="2549467"/>
            <a:ext cx="3925303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50" dirty="0"/>
              <a:t>二、接待</a:t>
            </a:r>
          </a:p>
          <a:p>
            <a:r>
              <a:rPr lang="zh-CN" altLang="en-US" sz="1650" dirty="0"/>
              <a:t>故事假设：世贸公司赵总、钱经理、孙秘书拜访我司李总，李总携周经理、吴秘书接待，过程包</a:t>
            </a:r>
          </a:p>
          <a:p>
            <a:endParaRPr lang="en-US" altLang="zh-CN" sz="1650" dirty="0"/>
          </a:p>
          <a:p>
            <a:endParaRPr lang="en-US" altLang="zh-CN" sz="1650" dirty="0"/>
          </a:p>
          <a:p>
            <a:r>
              <a:rPr lang="zh-CN" altLang="en-US" sz="1650" dirty="0"/>
              <a:t>括电话预约、迎接、引导楼梯至会议室、开会、奉茶、就餐、参加庆典、礼品、送别</a:t>
            </a:r>
          </a:p>
        </p:txBody>
      </p:sp>
    </p:spTree>
    <p:extLst>
      <p:ext uri="{BB962C8B-B14F-4D97-AF65-F5344CB8AC3E}">
        <p14:creationId xmlns:p14="http://schemas.microsoft.com/office/powerpoint/2010/main" val="212612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23" y="1803907"/>
            <a:ext cx="2333195" cy="3121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372" y="1824757"/>
            <a:ext cx="4826307" cy="3049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7670" y="5122208"/>
            <a:ext cx="246267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1663"/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大方：隐私物品妥善存放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88735" y="5122208"/>
            <a:ext cx="4437944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1663"/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整齐：注意收纳</a:t>
            </a:r>
            <a:endParaRPr lang="en-US" altLang="zh-CN" sz="126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641663"/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保密：使用文件封套，电脑屏保</a:t>
            </a:r>
          </a:p>
        </p:txBody>
      </p:sp>
    </p:spTree>
    <p:extLst>
      <p:ext uri="{BB962C8B-B14F-4D97-AF65-F5344CB8AC3E}">
        <p14:creationId xmlns:p14="http://schemas.microsoft.com/office/powerpoint/2010/main" val="212240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晨会</a:t>
            </a:r>
          </a:p>
        </p:txBody>
      </p:sp>
      <p:grpSp>
        <p:nvGrpSpPr>
          <p:cNvPr id="8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9" name="图表 8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椭圆 9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  <p:sp>
        <p:nvSpPr>
          <p:cNvPr id="12" name="Text Box 22"/>
          <p:cNvSpPr txBox="1">
            <a:spLocks noChangeArrowheads="1"/>
          </p:cNvSpPr>
          <p:nvPr/>
        </p:nvSpPr>
        <p:spPr bwMode="auto">
          <a:xfrm>
            <a:off x="370409" y="2183748"/>
            <a:ext cx="7218363" cy="233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478" tIns="35089" rIns="67478" bIns="35089">
            <a:spAutoFit/>
          </a:bodyPr>
          <a:lstStyle>
            <a:lvl1pPr marL="407988" indent="-2032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1pPr>
            <a:lvl2pPr marL="742950" indent="-28575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2pPr>
            <a:lvl3pPr marL="1143000" indent="-2286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3pPr>
            <a:lvl4pPr marL="1600200" indent="-2286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4pPr>
            <a:lvl5pPr marL="2057400" indent="-228600" defTabSz="400050" eaLnBrk="0" hangingPunct="0"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5pPr>
            <a:lvl6pPr marL="25146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6pPr>
            <a:lvl7pPr marL="29718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7pPr>
            <a:lvl8pPr marL="34290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8pPr>
            <a:lvl9pPr marL="3886200" indent="-228600" algn="ctr" defTabSz="40005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itchFamily="2" charset="2"/>
              <a:tabLst>
                <a:tab pos="398463" algn="l"/>
                <a:tab pos="801688" algn="l"/>
                <a:tab pos="1201738" algn="l"/>
                <a:tab pos="1601788" algn="l"/>
                <a:tab pos="2003425" algn="l"/>
                <a:tab pos="2406650" algn="l"/>
                <a:tab pos="2803525" algn="l"/>
                <a:tab pos="3206750" algn="l"/>
                <a:tab pos="3606800" algn="l"/>
                <a:tab pos="4006850" algn="l"/>
                <a:tab pos="4406900" algn="l"/>
                <a:tab pos="4811713" algn="l"/>
                <a:tab pos="5213350" algn="l"/>
                <a:tab pos="5613400" algn="l"/>
                <a:tab pos="6013450" algn="l"/>
                <a:tab pos="6415088" algn="l"/>
                <a:tab pos="6815138" algn="l"/>
                <a:tab pos="7218363" algn="l"/>
                <a:tab pos="7618413" algn="l"/>
                <a:tab pos="8020050" algn="l"/>
              </a:tabLst>
              <a:defRPr sz="24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rgbClr val="486AC1"/>
              </a:buClr>
              <a:buFont typeface="Arial" charset="0"/>
              <a:buNone/>
            </a:pP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讲什么：进度、问题、推进计划</a:t>
            </a:r>
            <a:endParaRPr lang="en-US" altLang="zh-CN" sz="1500" dirty="0">
              <a:solidFill>
                <a:schemeClr val="tx1"/>
              </a:solidFill>
              <a:latin typeface="Tahoma" pitchFamily="34" charset="0"/>
            </a:endParaRPr>
          </a:p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rgbClr val="486AC1"/>
              </a:buClr>
              <a:buFont typeface="Arial" charset="0"/>
              <a:buNone/>
            </a:pPr>
            <a:endParaRPr lang="en-US" altLang="zh-CN" sz="1500" dirty="0">
              <a:solidFill>
                <a:schemeClr val="tx1"/>
              </a:solidFill>
              <a:latin typeface="Tahoma" pitchFamily="34" charset="0"/>
            </a:endParaRPr>
          </a:p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rgbClr val="486AC1"/>
              </a:buClr>
              <a:buFont typeface="Arial" charset="0"/>
              <a:buNone/>
            </a:pP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工作事项重要性排序</a:t>
            </a:r>
            <a:r>
              <a:rPr lang="en-US" altLang="zh-CN" sz="1500" dirty="0">
                <a:solidFill>
                  <a:schemeClr val="tx1"/>
                </a:solidFill>
                <a:latin typeface="Tahoma" pitchFamily="34" charset="0"/>
              </a:rPr>
              <a:t>-</a:t>
            </a: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今天我最重要的三件事是什么？要什么结果？操作的关键动作是什么？需要支持什么？</a:t>
            </a:r>
            <a:endParaRPr lang="en-US" altLang="zh-CN" sz="1500" dirty="0">
              <a:solidFill>
                <a:schemeClr val="tx1"/>
              </a:solidFill>
              <a:latin typeface="Tahoma" pitchFamily="34" charset="0"/>
            </a:endParaRPr>
          </a:p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rgbClr val="486AC1"/>
              </a:buClr>
              <a:buFont typeface="Arial" charset="0"/>
              <a:buNone/>
            </a:pPr>
            <a:endParaRPr lang="en-US" altLang="zh-CN" sz="1500" dirty="0">
              <a:solidFill>
                <a:schemeClr val="tx1"/>
              </a:solidFill>
              <a:latin typeface="Tahoma" pitchFamily="34" charset="0"/>
            </a:endParaRPr>
          </a:p>
          <a:p>
            <a:pPr algn="l" eaLnBrk="1" hangingPunct="1">
              <a:lnSpc>
                <a:spcPct val="150000"/>
              </a:lnSpc>
              <a:spcBef>
                <a:spcPct val="20000"/>
              </a:spcBef>
              <a:buClr>
                <a:srgbClr val="486AC1"/>
              </a:buClr>
              <a:buFont typeface="Arial" charset="0"/>
              <a:buNone/>
            </a:pPr>
            <a:r>
              <a:rPr lang="zh-CN" altLang="en-US" sz="1500" dirty="0">
                <a:solidFill>
                  <a:schemeClr val="tx1"/>
                </a:solidFill>
                <a:latin typeface="Tahoma" pitchFamily="34" charset="0"/>
              </a:rPr>
              <a:t>怎么开：做笔记、提问题、给反馈、有结论</a:t>
            </a:r>
            <a:endParaRPr lang="en-US" altLang="zh-CN" sz="1500" dirty="0">
              <a:solidFill>
                <a:schemeClr val="tx1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32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8"/>
          <p:cNvGraphicFramePr/>
          <p:nvPr>
            <p:extLst>
              <p:ext uri="{D42A27DB-BD31-4B8C-83A1-F6EECF244321}">
                <p14:modId xmlns:p14="http://schemas.microsoft.com/office/powerpoint/2010/main" val="1306858552"/>
              </p:ext>
            </p:extLst>
          </p:nvPr>
        </p:nvGraphicFramePr>
        <p:xfrm>
          <a:off x="965768" y="1806678"/>
          <a:ext cx="7099551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向上级请示汇报工作</a:t>
            </a:r>
          </a:p>
        </p:txBody>
      </p:sp>
      <p:grpSp>
        <p:nvGrpSpPr>
          <p:cNvPr id="13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14" name="图表 13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15" name="椭圆 14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518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3"/>
          <p:cNvSpPr>
            <a:spLocks noGrp="1" noChangeArrowheads="1"/>
          </p:cNvSpPr>
          <p:nvPr>
            <p:ph idx="1"/>
          </p:nvPr>
        </p:nvSpPr>
        <p:spPr>
          <a:xfrm>
            <a:off x="0" y="1899292"/>
            <a:ext cx="6942138" cy="4433398"/>
          </a:xfrm>
          <a:noFill/>
        </p:spPr>
        <p:txBody>
          <a:bodyPr vert="horz" lIns="60257" tIns="31333" rIns="60257" bIns="31333" rtlCol="0">
            <a:normAutofit/>
          </a:bodyPr>
          <a:lstStyle/>
          <a:p>
            <a:pPr marL="473869" indent="-473869">
              <a:lnSpc>
                <a:spcPct val="120000"/>
              </a:lnSpc>
              <a:spcBef>
                <a:spcPct val="100000"/>
              </a:spcBef>
              <a:buNone/>
            </a:pPr>
            <a:r>
              <a:rPr lang="en-US" altLang="zh-CN" sz="1500" dirty="0">
                <a:ea typeface="幼圆" pitchFamily="49" charset="-122"/>
              </a:rPr>
              <a:t>     </a:t>
            </a: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1.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在三声铃响之内接听电话，超过三声接听要说“抱歉，让您久等了”；</a:t>
            </a:r>
          </a:p>
          <a:p>
            <a:pPr marL="473869" indent="-473869">
              <a:lnSpc>
                <a:spcPct val="110000"/>
              </a:lnSpc>
              <a:spcBef>
                <a:spcPct val="110000"/>
              </a:spcBef>
              <a:buNone/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     2.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接听电话时必须使用规范应答语：“您好，苏宁”或“您好，</a:t>
            </a: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xx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部门”；</a:t>
            </a:r>
          </a:p>
          <a:p>
            <a:pPr marL="473869" indent="-473869">
              <a:lnSpc>
                <a:spcPct val="110000"/>
              </a:lnSpc>
              <a:spcBef>
                <a:spcPct val="110000"/>
              </a:spcBef>
              <a:buNone/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     3.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左手持听筒，右手持笔，做好记录；</a:t>
            </a:r>
          </a:p>
          <a:p>
            <a:pPr marL="473869" indent="-473869">
              <a:lnSpc>
                <a:spcPct val="110000"/>
              </a:lnSpc>
              <a:spcBef>
                <a:spcPct val="110000"/>
              </a:spcBef>
              <a:buNone/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     4.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谈话时不要离题，要注意礼节，并使用礼貌用语；</a:t>
            </a:r>
          </a:p>
          <a:p>
            <a:pPr marL="473869" indent="-473869">
              <a:lnSpc>
                <a:spcPct val="110000"/>
              </a:lnSpc>
              <a:spcBef>
                <a:spcPct val="110000"/>
              </a:spcBef>
              <a:buNone/>
            </a:pP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     </a:t>
            </a: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5.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如果接听到因对方拨错或者不清楚应该找谁的，应礼貌说明情况，并热情的为对方转接给相关人员，若不知晓分机号码，应礼貌地解答可拨打总机进行转接；</a:t>
            </a:r>
          </a:p>
          <a:p>
            <a:pPr marL="473869" indent="-473869">
              <a:lnSpc>
                <a:spcPct val="110000"/>
              </a:lnSpc>
              <a:spcBef>
                <a:spcPct val="110000"/>
              </a:spcBef>
              <a:buNone/>
            </a:pP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     </a:t>
            </a: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6.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长时间离开岗位时，一定要保持手机在身边</a:t>
            </a:r>
          </a:p>
        </p:txBody>
      </p:sp>
      <p:sp>
        <p:nvSpPr>
          <p:cNvPr id="7373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1pPr>
            <a:lvl2pPr marL="557213" indent="-214313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2pPr>
            <a:lvl3pPr marL="8572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3pPr>
            <a:lvl4pPr marL="12001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4pPr>
            <a:lvl5pPr marL="15430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5pPr>
            <a:lvl6pPr marL="18859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6pPr>
            <a:lvl7pPr marL="22288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7pPr>
            <a:lvl8pPr marL="25717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8pPr>
            <a:lvl9pPr marL="29146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>
              <a:buFont typeface="Arial" charset="0"/>
              <a:buNone/>
            </a:pPr>
            <a:fld id="{6DA3D559-653B-477A-8E30-E8BD4B17D9EB}" type="slidenum">
              <a:rPr lang="zh-CN" altLang="en-US" sz="1050" b="0">
                <a:solidFill>
                  <a:schemeClr val="bg1"/>
                </a:solidFill>
              </a:rPr>
              <a:pPr>
                <a:buFont typeface="Arial" charset="0"/>
                <a:buNone/>
              </a:pPr>
              <a:t>23</a:t>
            </a:fld>
            <a:endParaRPr lang="en-US" altLang="zh-CN" sz="1050" b="0">
              <a:solidFill>
                <a:schemeClr val="bg1"/>
              </a:solidFill>
            </a:endParaRPr>
          </a:p>
        </p:txBody>
      </p:sp>
      <p:pic>
        <p:nvPicPr>
          <p:cNvPr id="73733" name="Picture 7" descr="0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8" y="4280811"/>
            <a:ext cx="2627313" cy="1141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电话礼仪</a:t>
            </a:r>
          </a:p>
        </p:txBody>
      </p:sp>
      <p:grpSp>
        <p:nvGrpSpPr>
          <p:cNvPr id="8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9" name="图表 8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0" name="椭圆 9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09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5" descr="0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6" y="3844530"/>
            <a:ext cx="2587625" cy="1463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9" name="Rectangle 4"/>
          <p:cNvSpPr>
            <a:spLocks noGrp="1" noChangeArrowheads="1"/>
          </p:cNvSpPr>
          <p:nvPr>
            <p:ph idx="1"/>
          </p:nvPr>
        </p:nvSpPr>
        <p:spPr>
          <a:xfrm>
            <a:off x="220664" y="2127997"/>
            <a:ext cx="7710487" cy="3361976"/>
          </a:xfrm>
          <a:noFill/>
        </p:spPr>
        <p:txBody>
          <a:bodyPr/>
          <a:lstStyle/>
          <a:p>
            <a:pPr>
              <a:lnSpc>
                <a:spcPct val="130000"/>
              </a:lnSpc>
              <a:spcBef>
                <a:spcPts val="1500"/>
              </a:spcBef>
              <a:buNone/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1.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接听领导及经常联系的内部、外部人员电话尽量达到闻其声知其人；</a:t>
            </a:r>
          </a:p>
          <a:p>
            <a:pPr>
              <a:lnSpc>
                <a:spcPct val="130000"/>
              </a:lnSpc>
              <a:spcBef>
                <a:spcPts val="900"/>
              </a:spcBef>
              <a:buNone/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2.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需要领导接听的电话，不能简单地回答对方“在”或“不在”，可说“请您稍等一下，我去看看**领导在不在”，然后请示领导是否转接；</a:t>
            </a:r>
          </a:p>
          <a:p>
            <a:pPr>
              <a:lnSpc>
                <a:spcPct val="130000"/>
              </a:lnSpc>
              <a:spcBef>
                <a:spcPts val="900"/>
              </a:spcBef>
              <a:buNone/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3.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如遇领导不在或不方便接听对方电话，则可用委婉的语气：“实在抱歉，**领导暂时不在办公室，如果您方便的话，能否让我转达您的事情？”做到有礼有节、滴水不漏。</a:t>
            </a:r>
          </a:p>
          <a:p>
            <a:pPr>
              <a:lnSpc>
                <a:spcPct val="130000"/>
              </a:lnSpc>
              <a:spcBef>
                <a:spcPts val="900"/>
              </a:spcBef>
              <a:buNone/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4.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在对方不肯告知身份及事由的情况下，经反复询问后未果或对方喋喋不休，话题与工作无关，可以说“请问您还有别的事吗” 等按时对方，委婉结束通话。遇到此类情况接听人员要耐心、用词得当。</a:t>
            </a:r>
            <a:endParaRPr lang="en-US" altLang="zh-CN" sz="15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30000"/>
              </a:lnSpc>
              <a:spcBef>
                <a:spcPts val="900"/>
              </a:spcBef>
              <a:buNone/>
            </a:pPr>
            <a:endParaRPr lang="zh-CN" altLang="en-US" sz="1350" dirty="0">
              <a:ea typeface="幼圆" pitchFamily="49" charset="-122"/>
            </a:endParaRPr>
          </a:p>
        </p:txBody>
      </p:sp>
      <p:sp>
        <p:nvSpPr>
          <p:cNvPr id="75780" name="矩形 1"/>
          <p:cNvSpPr>
            <a:spLocks noChangeArrowheads="1"/>
          </p:cNvSpPr>
          <p:nvPr/>
        </p:nvSpPr>
        <p:spPr bwMode="auto">
          <a:xfrm>
            <a:off x="8710614" y="5713811"/>
            <a:ext cx="32252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fld id="{00761288-621F-4FFE-93F6-A00510FA5F2E}" type="slidenum">
              <a:rPr lang="zh-CN" altLang="en-US" sz="1050">
                <a:solidFill>
                  <a:schemeClr val="bg1"/>
                </a:solidFill>
              </a:rPr>
              <a:pPr>
                <a:buFont typeface="Arial" charset="0"/>
                <a:buNone/>
              </a:pPr>
              <a:t>24</a:t>
            </a:fld>
            <a:endParaRPr lang="en-US" altLang="zh-CN" sz="1050">
              <a:solidFill>
                <a:schemeClr val="bg1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电话礼仪</a:t>
            </a:r>
          </a:p>
        </p:txBody>
      </p:sp>
      <p:grpSp>
        <p:nvGrpSpPr>
          <p:cNvPr id="7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8" name="图表 7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椭圆 8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89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1pPr>
            <a:lvl2pPr marL="557213" indent="-214313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2pPr>
            <a:lvl3pPr marL="8572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3pPr>
            <a:lvl4pPr marL="12001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4pPr>
            <a:lvl5pPr marL="15430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5pPr>
            <a:lvl6pPr marL="18859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6pPr>
            <a:lvl7pPr marL="22288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7pPr>
            <a:lvl8pPr marL="25717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8pPr>
            <a:lvl9pPr marL="29146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>
              <a:buFont typeface="Arial" charset="0"/>
              <a:buNone/>
            </a:pPr>
            <a:fld id="{BF3CB8B7-FBA1-430D-9FE4-74E4A815FAE3}" type="slidenum">
              <a:rPr lang="zh-CN" altLang="en-US" sz="1050" b="0">
                <a:solidFill>
                  <a:schemeClr val="bg1"/>
                </a:solidFill>
              </a:rPr>
              <a:pPr>
                <a:buFont typeface="Arial" charset="0"/>
                <a:buNone/>
              </a:pPr>
              <a:t>25</a:t>
            </a:fld>
            <a:endParaRPr lang="en-US" altLang="zh-CN" sz="1050" b="0">
              <a:solidFill>
                <a:schemeClr val="bg1"/>
              </a:solidFill>
            </a:endParaRPr>
          </a:p>
        </p:txBody>
      </p:sp>
      <p:pic>
        <p:nvPicPr>
          <p:cNvPr id="76804" name="Picture 4" descr="通讯礼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975" y="2684860"/>
            <a:ext cx="2482850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Rectangle 7"/>
          <p:cNvSpPr>
            <a:spLocks noChangeArrowheads="1"/>
          </p:cNvSpPr>
          <p:nvPr/>
        </p:nvSpPr>
        <p:spPr bwMode="auto">
          <a:xfrm>
            <a:off x="100853" y="2003402"/>
            <a:ext cx="6942138" cy="341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0237" tIns="31322" rIns="60237" bIns="31322"/>
          <a:lstStyle/>
          <a:p>
            <a:pPr marL="153591" indent="-153591" defTabSz="300038">
              <a:spcBef>
                <a:spcPct val="100000"/>
              </a:spcBef>
              <a:spcAft>
                <a:spcPct val="0"/>
              </a:spcAft>
              <a:buClr>
                <a:srgbClr val="486AC1"/>
              </a:buClr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1.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确认拨打电话对方的姓名、电话号码；</a:t>
            </a:r>
          </a:p>
          <a:p>
            <a:pPr marL="153591" indent="-153591" defTabSz="300038" eaLnBrk="0" hangingPunct="0">
              <a:spcBef>
                <a:spcPct val="80000"/>
              </a:spcBef>
              <a:spcAft>
                <a:spcPct val="0"/>
              </a:spcAft>
              <a:buClr>
                <a:srgbClr val="486AC1"/>
              </a:buClr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2.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准备好要讲的内容、所需要的资料、文件等，明确通话所要达的目的；</a:t>
            </a:r>
          </a:p>
          <a:p>
            <a:pPr marL="153591" indent="-153591" defTabSz="300038" eaLnBrk="0" hangingPunct="0">
              <a:spcBef>
                <a:spcPct val="80000"/>
              </a:spcBef>
              <a:spcAft>
                <a:spcPct val="0"/>
              </a:spcAft>
              <a:buClr>
                <a:srgbClr val="486AC1"/>
              </a:buClr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3.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接通电话向对方问好，并自报家门，确认对方身份；</a:t>
            </a:r>
            <a:endParaRPr lang="en-US" altLang="zh-CN" sz="15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53591" indent="-153591" defTabSz="300038" eaLnBrk="0" hangingPunct="0">
              <a:spcBef>
                <a:spcPct val="80000"/>
              </a:spcBef>
              <a:spcAft>
                <a:spcPct val="0"/>
              </a:spcAft>
              <a:buClr>
                <a:srgbClr val="486AC1"/>
              </a:buClr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			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你好？请问是</a:t>
            </a: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XX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吗？我是</a:t>
            </a: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XX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，请问现在方便接听电话吗？对方在忙时，应说：“抱歉，方便时再沟通”等话语；</a:t>
            </a:r>
            <a:endParaRPr lang="en-US" altLang="zh-CN" sz="15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153591" indent="-153591" defTabSz="300038">
              <a:spcBef>
                <a:spcPct val="80000"/>
              </a:spcBef>
              <a:spcAft>
                <a:spcPct val="0"/>
              </a:spcAft>
              <a:buClr>
                <a:srgbClr val="486AC1"/>
              </a:buClr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4.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电话拨打错误时应使用歉语；</a:t>
            </a:r>
          </a:p>
          <a:p>
            <a:pPr marL="153591" indent="-153591" defTabSz="300038">
              <a:spcBef>
                <a:spcPct val="80000"/>
              </a:spcBef>
              <a:spcAft>
                <a:spcPct val="0"/>
              </a:spcAft>
              <a:buClr>
                <a:srgbClr val="486AC1"/>
              </a:buClr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5.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注意措辞，使用敬语。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电话礼仪</a:t>
            </a:r>
          </a:p>
        </p:txBody>
      </p:sp>
      <p:grpSp>
        <p:nvGrpSpPr>
          <p:cNvPr id="8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9" name="图表 8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椭圆 9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12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1712119"/>
            <a:ext cx="6403975" cy="341471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450"/>
              </a:spcBef>
              <a:buNone/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1.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接到领导电话时，应精神饱满并使用敬语；领导好或</a:t>
            </a: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X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总好；</a:t>
            </a:r>
          </a:p>
          <a:p>
            <a:pPr>
              <a:lnSpc>
                <a:spcPct val="150000"/>
              </a:lnSpc>
              <a:spcBef>
                <a:spcPts val="450"/>
              </a:spcBef>
              <a:buNone/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2.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接听电话时准备好纸笔记录沟通的重要事项；</a:t>
            </a:r>
            <a:endParaRPr lang="en-US" altLang="zh-CN" sz="1500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lnSpc>
                <a:spcPct val="150000"/>
              </a:lnSpc>
              <a:spcBef>
                <a:spcPts val="450"/>
              </a:spcBef>
              <a:buNone/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3.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通话结束后，应主动与领导告别，并用礼貌用语：“领导再见”、“谢谢领导”、“后期和您沟通”等；</a:t>
            </a:r>
          </a:p>
          <a:p>
            <a:pPr>
              <a:lnSpc>
                <a:spcPct val="150000"/>
              </a:lnSpc>
              <a:spcBef>
                <a:spcPts val="450"/>
              </a:spcBef>
              <a:buNone/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4.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待领导挂断电话后再挂断。</a:t>
            </a:r>
          </a:p>
          <a:p>
            <a:pPr>
              <a:lnSpc>
                <a:spcPct val="150000"/>
              </a:lnSpc>
              <a:spcBef>
                <a:spcPts val="450"/>
              </a:spcBef>
              <a:buNone/>
            </a:pPr>
            <a:endParaRPr lang="en-US" altLang="zh-CN" sz="1500" dirty="0">
              <a:ea typeface="幼圆" pitchFamily="49" charset="-122"/>
            </a:endParaRPr>
          </a:p>
        </p:txBody>
      </p:sp>
      <p:pic>
        <p:nvPicPr>
          <p:cNvPr id="77828" name="Picture 5" descr="1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364" y="3714751"/>
            <a:ext cx="1798637" cy="1583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矩形 1"/>
          <p:cNvSpPr>
            <a:spLocks noChangeArrowheads="1"/>
          </p:cNvSpPr>
          <p:nvPr/>
        </p:nvSpPr>
        <p:spPr bwMode="auto">
          <a:xfrm>
            <a:off x="8723314" y="5718573"/>
            <a:ext cx="32252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fld id="{E3AB7890-D82D-4F15-9579-071B789ED309}" type="slidenum">
              <a:rPr lang="zh-CN" altLang="en-US" sz="1050">
                <a:solidFill>
                  <a:schemeClr val="bg1"/>
                </a:solidFill>
              </a:rPr>
              <a:pPr>
                <a:buFont typeface="Arial" charset="0"/>
                <a:buNone/>
              </a:pPr>
              <a:t>26</a:t>
            </a:fld>
            <a:endParaRPr lang="en-US" altLang="zh-CN" sz="1050">
              <a:solidFill>
                <a:schemeClr val="bg1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电话礼仪</a:t>
            </a:r>
          </a:p>
        </p:txBody>
      </p:sp>
      <p:grpSp>
        <p:nvGrpSpPr>
          <p:cNvPr id="8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9" name="图表 8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椭圆 9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38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650054" y="1193779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会场礼仪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92878" y="1236698"/>
            <a:ext cx="310442" cy="249825"/>
            <a:chOff x="-571536" y="1639746"/>
            <a:chExt cx="3724474" cy="2997228"/>
          </a:xfrm>
        </p:grpSpPr>
        <p:graphicFrame>
          <p:nvGraphicFramePr>
            <p:cNvPr id="4" name="图表 3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椭圆 4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166" tIns="32084" rIns="64166" bIns="32084" rtlCol="0" anchor="ctr"/>
            <a:lstStyle/>
            <a:p>
              <a:pPr algn="ctr" defTabSz="641663"/>
              <a:endParaRPr lang="zh-CN" altLang="en-US" sz="1260">
                <a:solidFill>
                  <a:prstClr val="white"/>
                </a:solidFill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0" y="2163356"/>
            <a:ext cx="4229100" cy="3123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08610" indent="-308610" defTabSz="360045" eaLnBrk="0" hangingPunct="0">
              <a:lnSpc>
                <a:spcPct val="120000"/>
              </a:lnSpc>
              <a:spcBef>
                <a:spcPts val="270"/>
              </a:spcBef>
              <a:spcAft>
                <a:spcPts val="270"/>
              </a:spcAft>
              <a:buClr>
                <a:srgbClr val="486AC1"/>
              </a:buClr>
              <a:buSzPct val="100000"/>
            </a:pPr>
            <a:r>
              <a:rPr lang="en-US" altLang="zh-CN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           1</a:t>
            </a: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、按通知要求着规定服装参加会议；</a:t>
            </a:r>
            <a:endParaRPr lang="en-US" altLang="zh-CN" sz="126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308610" indent="-308610" defTabSz="360045" eaLnBrk="0" hangingPunct="0">
              <a:lnSpc>
                <a:spcPct val="120000"/>
              </a:lnSpc>
              <a:spcBef>
                <a:spcPts val="270"/>
              </a:spcBef>
              <a:spcAft>
                <a:spcPts val="270"/>
              </a:spcAft>
              <a:buClr>
                <a:srgbClr val="486AC1"/>
              </a:buClr>
              <a:buSzPct val="100000"/>
            </a:pPr>
            <a:r>
              <a:rPr lang="en-US" altLang="zh-CN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           2</a:t>
            </a: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、会议期间认真聆听、学习，不能做与会议内容无关的事项，如睡觉，利用手机或电脑看小说、玩游戏等；</a:t>
            </a:r>
          </a:p>
          <a:p>
            <a:pPr marL="308610" indent="-308610" defTabSz="360045" eaLnBrk="0" hangingPunct="0">
              <a:lnSpc>
                <a:spcPct val="120000"/>
              </a:lnSpc>
              <a:spcBef>
                <a:spcPts val="270"/>
              </a:spcBef>
              <a:spcAft>
                <a:spcPts val="270"/>
              </a:spcAft>
              <a:buClr>
                <a:srgbClr val="486AC1"/>
              </a:buClr>
              <a:buSzPct val="100000"/>
            </a:pPr>
            <a:r>
              <a:rPr lang="en-US" altLang="zh-CN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           3</a:t>
            </a: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、按照会议要求关闭手机或调整为静音；</a:t>
            </a:r>
          </a:p>
          <a:p>
            <a:pPr marL="308610" indent="-308610" defTabSz="360045" eaLnBrk="0" hangingPunct="0">
              <a:lnSpc>
                <a:spcPct val="120000"/>
              </a:lnSpc>
              <a:spcBef>
                <a:spcPts val="270"/>
              </a:spcBef>
              <a:spcAft>
                <a:spcPts val="270"/>
              </a:spcAft>
              <a:buClr>
                <a:srgbClr val="486AC1"/>
              </a:buClr>
              <a:buSzPct val="100000"/>
            </a:pPr>
            <a:r>
              <a:rPr lang="en-US" altLang="zh-CN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           4</a:t>
            </a: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、会议期间保持安静，不要在会场内高声喧哗、嬉戏打闹、长时间交头接耳、吃东西；</a:t>
            </a:r>
          </a:p>
          <a:p>
            <a:pPr marL="308610" indent="-308610" defTabSz="360045" eaLnBrk="0" hangingPunct="0">
              <a:lnSpc>
                <a:spcPct val="120000"/>
              </a:lnSpc>
              <a:spcBef>
                <a:spcPts val="270"/>
              </a:spcBef>
              <a:spcAft>
                <a:spcPts val="270"/>
              </a:spcAft>
              <a:buClr>
                <a:srgbClr val="486AC1"/>
              </a:buClr>
              <a:buSzPct val="100000"/>
            </a:pPr>
            <a:r>
              <a:rPr lang="en-US" altLang="zh-CN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           5</a:t>
            </a: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、会议期间不要频繁进出会场，影响会议效率；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808" y="2120437"/>
            <a:ext cx="3365310" cy="305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325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6176" y="1688095"/>
            <a:ext cx="427727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1663"/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日常检查过程中遇到的会场纪律违规的图例：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76" y="2132856"/>
            <a:ext cx="3073964" cy="2916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04459" y="5303678"/>
            <a:ext cx="246267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1663"/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会议期间，睡觉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157" y="2106192"/>
            <a:ext cx="3389856" cy="294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60844" y="5303677"/>
            <a:ext cx="246267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1663"/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会议期间，手机打游戏</a:t>
            </a:r>
          </a:p>
        </p:txBody>
      </p:sp>
    </p:spTree>
    <p:extLst>
      <p:ext uri="{BB962C8B-B14F-4D97-AF65-F5344CB8AC3E}">
        <p14:creationId xmlns:p14="http://schemas.microsoft.com/office/powerpoint/2010/main" val="131813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707469" y="2323174"/>
            <a:ext cx="5378998" cy="1620180"/>
          </a:xfrm>
          <a:prstGeom prst="rect">
            <a:avLst/>
          </a:prstGeom>
          <a:ln>
            <a:noFill/>
            <a:miter lim="800000"/>
            <a:headEnd/>
            <a:tailEnd/>
          </a:ln>
        </p:spPr>
        <p:txBody>
          <a:bodyPr anchor="ctr"/>
          <a:lstStyle>
            <a:lvl1pPr marL="204788" indent="-204788" algn="l" defTabSz="400050" rtl="0" eaLnBrk="0" fontAlgn="base" hangingPunct="0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Wingdings" pitchFamily="2" charset="2"/>
              <a:buChar char="•"/>
              <a:defRPr sz="32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6425" indent="-190500" algn="l" defTabSz="400050" rtl="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rgbClr val="486AC1"/>
              </a:buClr>
              <a:buSzPct val="100000"/>
              <a:buFont typeface="Tahoma" pitchFamily="34" charset="0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69963" indent="-153988" algn="l" defTabSz="400050" rtl="0" eaLnBrk="0" fontAlgn="base" hangingPunct="0">
              <a:lnSpc>
                <a:spcPct val="102000"/>
              </a:lnSpc>
              <a:spcBef>
                <a:spcPts val="338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Tahoma" pitchFamily="34" charset="0"/>
              <a:buChar char="•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6363" indent="-152400" algn="l" defTabSz="400050" rtl="0" eaLnBrk="0" fontAlgn="base" hangingPunct="0">
              <a:lnSpc>
                <a:spcPct val="102000"/>
              </a:lnSpc>
              <a:spcBef>
                <a:spcPts val="338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Tahoma" pitchFamily="34" charset="0"/>
              <a:buChar char="–"/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785938" indent="-153988" algn="l" defTabSz="400050" rtl="0" eaLnBrk="0" fontAlgn="base" hangingPunct="0">
              <a:lnSpc>
                <a:spcPct val="102000"/>
              </a:lnSpc>
              <a:spcBef>
                <a:spcPts val="338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Tahoma" pitchFamily="34" charset="0"/>
              <a:buChar char="»"/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43138" indent="-153988" algn="l" defTabSz="400050" rtl="0" fontAlgn="base">
              <a:lnSpc>
                <a:spcPct val="102000"/>
              </a:lnSpc>
              <a:spcBef>
                <a:spcPts val="338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Tahoma" pitchFamily="34" charset="0"/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00338" indent="-153988" algn="l" defTabSz="400050" rtl="0" fontAlgn="base">
              <a:lnSpc>
                <a:spcPct val="102000"/>
              </a:lnSpc>
              <a:spcBef>
                <a:spcPts val="338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Tahoma" pitchFamily="34" charset="0"/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157538" indent="-153988" algn="l" defTabSz="400050" rtl="0" fontAlgn="base">
              <a:lnSpc>
                <a:spcPct val="102000"/>
              </a:lnSpc>
              <a:spcBef>
                <a:spcPts val="338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Tahoma" pitchFamily="34" charset="0"/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14738" indent="-153988" algn="l" defTabSz="400050" rtl="0" fontAlgn="base">
              <a:lnSpc>
                <a:spcPct val="102000"/>
              </a:lnSpc>
              <a:spcBef>
                <a:spcPts val="338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Tahoma" pitchFamily="34" charset="0"/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00000"/>
              </a:lnSpc>
              <a:spcBef>
                <a:spcPct val="45000"/>
              </a:spcBef>
              <a:buNone/>
              <a:defRPr/>
            </a:pP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背手式：</a:t>
            </a:r>
          </a:p>
          <a:p>
            <a:pPr eaLnBrk="1" hangingPunct="1">
              <a:lnSpc>
                <a:spcPct val="100000"/>
              </a:lnSpc>
              <a:spcBef>
                <a:spcPct val="45000"/>
              </a:spcBef>
              <a:buFont typeface="Wingdings" pitchFamily="2" charset="2"/>
              <a:buChar char="u"/>
              <a:defRPr/>
            </a:pP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主要用于男士。</a:t>
            </a:r>
          </a:p>
          <a:p>
            <a:pPr eaLnBrk="1" hangingPunct="1">
              <a:lnSpc>
                <a:spcPct val="100000"/>
              </a:lnSpc>
              <a:spcBef>
                <a:spcPct val="45000"/>
              </a:spcBef>
              <a:buFont typeface="Wingdings" pitchFamily="2" charset="2"/>
              <a:buChar char="u"/>
              <a:defRPr/>
            </a:pP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双脚分开，与肩同宽。</a:t>
            </a:r>
          </a:p>
          <a:p>
            <a:pPr eaLnBrk="1" hangingPunct="1">
              <a:lnSpc>
                <a:spcPct val="100000"/>
              </a:lnSpc>
              <a:spcBef>
                <a:spcPct val="45000"/>
              </a:spcBef>
              <a:buFont typeface="Wingdings" pitchFamily="2" charset="2"/>
              <a:buChar char="u"/>
              <a:defRPr/>
            </a:pP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双手交叉，放于腹前或体后，左手握住右手手腕 ，置于背后腰带处。</a:t>
            </a:r>
          </a:p>
          <a:p>
            <a:pPr eaLnBrk="1" hangingPunct="1">
              <a:lnSpc>
                <a:spcPct val="100000"/>
              </a:lnSpc>
              <a:spcBef>
                <a:spcPct val="45000"/>
              </a:spcBef>
              <a:buFont typeface="Wingdings" pitchFamily="2" charset="2"/>
              <a:buChar char="u"/>
              <a:defRPr/>
            </a:pP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两腿自然分开，与肩同宽，两脚尖平行。</a:t>
            </a:r>
          </a:p>
          <a:p>
            <a:pPr eaLnBrk="1" hangingPunct="1">
              <a:lnSpc>
                <a:spcPct val="100000"/>
              </a:lnSpc>
              <a:spcBef>
                <a:spcPct val="45000"/>
              </a:spcBef>
              <a:buFont typeface="Wingdings" pitchFamily="2" charset="2"/>
              <a:buChar char="u"/>
              <a:defRPr/>
            </a:pP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站姿应刚毅洒脱，挺拔向上。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78" r="33444"/>
          <a:stretch/>
        </p:blipFill>
        <p:spPr>
          <a:xfrm>
            <a:off x="1485879" y="2271706"/>
            <a:ext cx="999896" cy="161094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707469" y="4058092"/>
            <a:ext cx="5378998" cy="1749794"/>
          </a:xfrm>
          <a:prstGeom prst="rect">
            <a:avLst/>
          </a:prstGeom>
          <a:ln>
            <a:noFill/>
            <a:miter lim="800000"/>
            <a:headEnd/>
            <a:tailEnd/>
          </a:ln>
        </p:spPr>
        <p:txBody>
          <a:bodyPr anchor="ctr"/>
          <a:lstStyle>
            <a:lvl1pPr marL="204788" indent="-204788" algn="l" defTabSz="400050" rtl="0" eaLnBrk="0" fontAlgn="base" hangingPunct="0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Wingdings" pitchFamily="2" charset="2"/>
              <a:buChar char="•"/>
              <a:defRPr sz="32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6425" indent="-190500" algn="l" defTabSz="400050" rtl="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rgbClr val="486AC1"/>
              </a:buClr>
              <a:buSzPct val="100000"/>
              <a:buFont typeface="Tahoma" pitchFamily="34" charset="0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69963" indent="-153988" algn="l" defTabSz="400050" rtl="0" eaLnBrk="0" fontAlgn="base" hangingPunct="0">
              <a:lnSpc>
                <a:spcPct val="102000"/>
              </a:lnSpc>
              <a:spcBef>
                <a:spcPts val="338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Tahoma" pitchFamily="34" charset="0"/>
              <a:buChar char="•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6363" indent="-152400" algn="l" defTabSz="400050" rtl="0" eaLnBrk="0" fontAlgn="base" hangingPunct="0">
              <a:lnSpc>
                <a:spcPct val="102000"/>
              </a:lnSpc>
              <a:spcBef>
                <a:spcPts val="338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Tahoma" pitchFamily="34" charset="0"/>
              <a:buChar char="–"/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785938" indent="-153988" algn="l" defTabSz="400050" rtl="0" eaLnBrk="0" fontAlgn="base" hangingPunct="0">
              <a:lnSpc>
                <a:spcPct val="102000"/>
              </a:lnSpc>
              <a:spcBef>
                <a:spcPts val="338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Tahoma" pitchFamily="34" charset="0"/>
              <a:buChar char="»"/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43138" indent="-153988" algn="l" defTabSz="400050" rtl="0" fontAlgn="base">
              <a:lnSpc>
                <a:spcPct val="102000"/>
              </a:lnSpc>
              <a:spcBef>
                <a:spcPts val="338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Tahoma" pitchFamily="34" charset="0"/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00338" indent="-153988" algn="l" defTabSz="400050" rtl="0" fontAlgn="base">
              <a:lnSpc>
                <a:spcPct val="102000"/>
              </a:lnSpc>
              <a:spcBef>
                <a:spcPts val="338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Tahoma" pitchFamily="34" charset="0"/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157538" indent="-153988" algn="l" defTabSz="400050" rtl="0" fontAlgn="base">
              <a:lnSpc>
                <a:spcPct val="102000"/>
              </a:lnSpc>
              <a:spcBef>
                <a:spcPts val="338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Tahoma" pitchFamily="34" charset="0"/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14738" indent="-153988" algn="l" defTabSz="400050" rtl="0" fontAlgn="base">
              <a:lnSpc>
                <a:spcPct val="102000"/>
              </a:lnSpc>
              <a:spcBef>
                <a:spcPts val="338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Tahoma" pitchFamily="34" charset="0"/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00000"/>
              </a:lnSpc>
              <a:spcBef>
                <a:spcPct val="45000"/>
              </a:spcBef>
              <a:buNone/>
              <a:defRPr/>
            </a:pP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握手式：</a:t>
            </a:r>
          </a:p>
          <a:p>
            <a:pPr eaLnBrk="1" hangingPunct="1">
              <a:lnSpc>
                <a:spcPct val="100000"/>
              </a:lnSpc>
              <a:spcBef>
                <a:spcPct val="45000"/>
              </a:spcBef>
              <a:buFont typeface="Wingdings" pitchFamily="2" charset="2"/>
              <a:buChar char="u"/>
              <a:defRPr/>
            </a:pP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双手搭握，稍向上提，放于小腹前。</a:t>
            </a:r>
          </a:p>
          <a:p>
            <a:pPr eaLnBrk="1" hangingPunct="1">
              <a:lnSpc>
                <a:spcPct val="100000"/>
              </a:lnSpc>
              <a:spcBef>
                <a:spcPct val="45000"/>
              </a:spcBef>
              <a:buFont typeface="Wingdings" pitchFamily="2" charset="2"/>
              <a:buChar char="u"/>
              <a:defRPr/>
            </a:pP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一只脚略前，一只脚略后，前脚的脚跟稍稍向后脚的脚背处靠拢。</a:t>
            </a:r>
          </a:p>
          <a:p>
            <a:pPr eaLnBrk="1" hangingPunct="1">
              <a:lnSpc>
                <a:spcPct val="100000"/>
              </a:lnSpc>
              <a:spcBef>
                <a:spcPct val="45000"/>
              </a:spcBef>
              <a:buFont typeface="Wingdings" pitchFamily="2" charset="2"/>
              <a:buChar char="u"/>
              <a:defRPr/>
            </a:pP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站姿应庄重大方，秀雅优美 。 </a:t>
            </a:r>
          </a:p>
          <a:p>
            <a:pPr eaLnBrk="1" hangingPunct="1">
              <a:lnSpc>
                <a:spcPct val="100000"/>
              </a:lnSpc>
              <a:spcBef>
                <a:spcPct val="45000"/>
              </a:spcBef>
              <a:buFont typeface="Wingdings" pitchFamily="2" charset="2"/>
              <a:buChar char="u"/>
              <a:defRPr/>
            </a:pP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双脚并拢，脚尖呈</a:t>
            </a:r>
            <a:r>
              <a:rPr lang="en-US" altLang="zh-CN" sz="1260" dirty="0">
                <a:latin typeface="微软雅黑" pitchFamily="34" charset="-122"/>
                <a:ea typeface="微软雅黑" pitchFamily="34" charset="-122"/>
              </a:rPr>
              <a:t>V</a:t>
            </a: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字或丁字状，双手交叉放于腹前。</a:t>
            </a:r>
          </a:p>
          <a:p>
            <a:pPr eaLnBrk="1" hangingPunct="1">
              <a:lnSpc>
                <a:spcPct val="100000"/>
              </a:lnSpc>
              <a:spcBef>
                <a:spcPct val="45000"/>
              </a:spcBef>
              <a:buFont typeface="Wingdings" pitchFamily="2" charset="2"/>
              <a:buChar char="u"/>
              <a:defRPr/>
            </a:pP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男士有时也可以采用这种姿态，但两脚要略微分开。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78" y="4181036"/>
            <a:ext cx="986769" cy="1626849"/>
          </a:xfrm>
          <a:prstGeom prst="rect">
            <a:avLst/>
          </a:prstGeom>
        </p:spPr>
      </p:pic>
      <p:sp>
        <p:nvSpPr>
          <p:cNvPr id="10" name="TextBox 13"/>
          <p:cNvSpPr txBox="1"/>
          <p:nvPr/>
        </p:nvSpPr>
        <p:spPr>
          <a:xfrm>
            <a:off x="1164407" y="1885940"/>
            <a:ext cx="167165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1663"/>
            <a:r>
              <a:rPr lang="zh-CN" altLang="en-US" sz="162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站姿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50054" y="1193779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日常行为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92878" y="1236698"/>
            <a:ext cx="310442" cy="249825"/>
            <a:chOff x="-571536" y="1639746"/>
            <a:chExt cx="3724474" cy="2997228"/>
          </a:xfrm>
        </p:grpSpPr>
        <p:graphicFrame>
          <p:nvGraphicFramePr>
            <p:cNvPr id="13" name="图表 12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4" name="椭圆 13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166" tIns="32084" rIns="64166" bIns="32084" rtlCol="0" anchor="ctr"/>
            <a:lstStyle/>
            <a:p>
              <a:pPr algn="ctr" defTabSz="641663"/>
              <a:endParaRPr lang="zh-CN" altLang="en-US" sz="126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048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092433" y="2976754"/>
            <a:ext cx="4350477" cy="1272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sz="3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场景一：日常办公</a:t>
            </a:r>
          </a:p>
        </p:txBody>
      </p:sp>
    </p:spTree>
    <p:extLst>
      <p:ext uri="{BB962C8B-B14F-4D97-AF65-F5344CB8AC3E}">
        <p14:creationId xmlns:p14="http://schemas.microsoft.com/office/powerpoint/2010/main" val="83337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137218" y="2125438"/>
            <a:ext cx="4263704" cy="3414713"/>
          </a:xfrm>
          <a:prstGeom prst="rect">
            <a:avLst/>
          </a:prstGeom>
          <a:ln>
            <a:noFill/>
            <a:miter lim="800000"/>
            <a:headEnd/>
            <a:tailEnd/>
          </a:ln>
        </p:spPr>
        <p:txBody>
          <a:bodyPr anchor="ctr"/>
          <a:lstStyle>
            <a:lvl1pPr marL="204788" indent="-204788" algn="l" defTabSz="400050" rtl="0" eaLnBrk="0" fontAlgn="base" hangingPunct="0">
              <a:lnSpc>
                <a:spcPct val="102000"/>
              </a:lnSpc>
              <a:spcBef>
                <a:spcPts val="550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Wingdings" pitchFamily="2" charset="2"/>
              <a:buChar char="•"/>
              <a:defRPr sz="32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06425" indent="-190500" algn="l" defTabSz="400050" rtl="0" eaLnBrk="0" fontAlgn="base" hangingPunct="0">
              <a:lnSpc>
                <a:spcPct val="102000"/>
              </a:lnSpc>
              <a:spcBef>
                <a:spcPts val="300"/>
              </a:spcBef>
              <a:spcAft>
                <a:spcPts val="300"/>
              </a:spcAft>
              <a:buClr>
                <a:srgbClr val="486AC1"/>
              </a:buClr>
              <a:buSzPct val="100000"/>
              <a:buFont typeface="Tahoma" pitchFamily="34" charset="0"/>
              <a:buChar char="–"/>
              <a:defRPr sz="28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69963" indent="-153988" algn="l" defTabSz="400050" rtl="0" eaLnBrk="0" fontAlgn="base" hangingPunct="0">
              <a:lnSpc>
                <a:spcPct val="102000"/>
              </a:lnSpc>
              <a:spcBef>
                <a:spcPts val="338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Tahoma" pitchFamily="34" charset="0"/>
              <a:buChar char="•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6363" indent="-152400" algn="l" defTabSz="400050" rtl="0" eaLnBrk="0" fontAlgn="base" hangingPunct="0">
              <a:lnSpc>
                <a:spcPct val="102000"/>
              </a:lnSpc>
              <a:spcBef>
                <a:spcPts val="338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Tahoma" pitchFamily="34" charset="0"/>
              <a:buChar char="–"/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785938" indent="-153988" algn="l" defTabSz="400050" rtl="0" eaLnBrk="0" fontAlgn="base" hangingPunct="0">
              <a:lnSpc>
                <a:spcPct val="102000"/>
              </a:lnSpc>
              <a:spcBef>
                <a:spcPts val="338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Tahoma" pitchFamily="34" charset="0"/>
              <a:buChar char="»"/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43138" indent="-153988" algn="l" defTabSz="400050" rtl="0" fontAlgn="base">
              <a:lnSpc>
                <a:spcPct val="102000"/>
              </a:lnSpc>
              <a:spcBef>
                <a:spcPts val="338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Tahoma" pitchFamily="34" charset="0"/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00338" indent="-153988" algn="l" defTabSz="400050" rtl="0" fontAlgn="base">
              <a:lnSpc>
                <a:spcPct val="102000"/>
              </a:lnSpc>
              <a:spcBef>
                <a:spcPts val="338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Tahoma" pitchFamily="34" charset="0"/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157538" indent="-153988" algn="l" defTabSz="400050" rtl="0" fontAlgn="base">
              <a:lnSpc>
                <a:spcPct val="102000"/>
              </a:lnSpc>
              <a:spcBef>
                <a:spcPts val="338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Tahoma" pitchFamily="34" charset="0"/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14738" indent="-153988" algn="l" defTabSz="400050" rtl="0" fontAlgn="base">
              <a:lnSpc>
                <a:spcPct val="102000"/>
              </a:lnSpc>
              <a:spcBef>
                <a:spcPts val="338"/>
              </a:spcBef>
              <a:spcAft>
                <a:spcPct val="0"/>
              </a:spcAft>
              <a:buClr>
                <a:srgbClr val="486AC1"/>
              </a:buClr>
              <a:buSzPct val="100000"/>
              <a:buFont typeface="Tahoma" pitchFamily="34" charset="0"/>
              <a:defRPr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45000"/>
              </a:spcBef>
              <a:buFont typeface="Wingdings" pitchFamily="2" charset="2"/>
              <a:buChar char="u"/>
              <a:defRPr/>
            </a:pP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左侧入座、轻缓入座，入离坐时需向旁人致意。</a:t>
            </a:r>
          </a:p>
          <a:p>
            <a:pPr eaLnBrk="1" hangingPunct="1">
              <a:lnSpc>
                <a:spcPct val="130000"/>
              </a:lnSpc>
              <a:spcBef>
                <a:spcPct val="45000"/>
              </a:spcBef>
              <a:buFont typeface="Wingdings" pitchFamily="2" charset="2"/>
              <a:buChar char="u"/>
              <a:defRPr/>
            </a:pP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坐在椅子的</a:t>
            </a:r>
            <a:r>
              <a:rPr lang="en-US" altLang="zh-CN" sz="1260" dirty="0">
                <a:latin typeface="微软雅黑" pitchFamily="34" charset="-122"/>
                <a:ea typeface="微软雅黑" pitchFamily="34" charset="-122"/>
              </a:rPr>
              <a:t>1/3——2/3</a:t>
            </a: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之间。</a:t>
            </a:r>
          </a:p>
          <a:p>
            <a:pPr eaLnBrk="1" hangingPunct="1">
              <a:lnSpc>
                <a:spcPct val="130000"/>
              </a:lnSpc>
              <a:spcBef>
                <a:spcPct val="45000"/>
              </a:spcBef>
              <a:buFont typeface="Wingdings" pitchFamily="2" charset="2"/>
              <a:buChar char="u"/>
              <a:defRPr/>
            </a:pP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坐姿需端庄稳重，后背挺直，双膝自然并拢（男士可略分开），头正、挺胸、夹肩、立腰。</a:t>
            </a:r>
          </a:p>
          <a:p>
            <a:pPr eaLnBrk="1" hangingPunct="1">
              <a:lnSpc>
                <a:spcPct val="130000"/>
              </a:lnSpc>
              <a:spcBef>
                <a:spcPct val="45000"/>
              </a:spcBef>
              <a:buFont typeface="Wingdings" pitchFamily="2" charset="2"/>
              <a:buChar char="u"/>
              <a:defRPr/>
            </a:pP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如长时间端坐，可将两腿交叉重叠，但要注意将腿往回收。</a:t>
            </a:r>
            <a:endParaRPr lang="en-US" altLang="zh-CN" sz="1260" dirty="0">
              <a:latin typeface="微软雅黑" pitchFamily="34" charset="-122"/>
              <a:ea typeface="微软雅黑" pitchFamily="34" charset="-122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45000"/>
              </a:spcBef>
              <a:buNone/>
              <a:defRPr/>
            </a:pPr>
            <a:endParaRPr lang="en-US" altLang="zh-CN" sz="1260" dirty="0">
              <a:latin typeface="微软雅黑" pitchFamily="34" charset="-122"/>
              <a:ea typeface="微软雅黑" pitchFamily="34" charset="-122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45000"/>
              </a:spcBef>
              <a:buNone/>
              <a:defRPr/>
            </a:pPr>
            <a:r>
              <a:rPr lang="zh-CN" altLang="en-US" sz="1260" dirty="0">
                <a:latin typeface="微软雅黑" pitchFamily="34" charset="-122"/>
                <a:ea typeface="微软雅黑" pitchFamily="34" charset="-122"/>
              </a:rPr>
              <a:t>严禁：二郎腿、脱鞋、把脚放在自己的桌椅上或架到别人桌椅上。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926458" y="1945630"/>
            <a:ext cx="2595882" cy="3216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360045">
              <a:lnSpc>
                <a:spcPct val="92000"/>
              </a:lnSpc>
              <a:buClr>
                <a:prstClr val="white"/>
              </a:buClr>
              <a:buSzPct val="100000"/>
            </a:pPr>
            <a:r>
              <a:rPr lang="zh-CN" altLang="en-US" sz="162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坐姿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773" y="1808821"/>
            <a:ext cx="2035166" cy="36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16"/>
          <p:cNvCxnSpPr/>
          <p:nvPr/>
        </p:nvCxnSpPr>
        <p:spPr>
          <a:xfrm>
            <a:off x="6943724" y="2521700"/>
            <a:ext cx="0" cy="16201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17"/>
          <p:cNvCxnSpPr/>
          <p:nvPr/>
        </p:nvCxnSpPr>
        <p:spPr>
          <a:xfrm flipH="1">
            <a:off x="6036422" y="4141879"/>
            <a:ext cx="907301" cy="25922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19"/>
          <p:cNvCxnSpPr/>
          <p:nvPr/>
        </p:nvCxnSpPr>
        <p:spPr>
          <a:xfrm>
            <a:off x="6036422" y="4401108"/>
            <a:ext cx="0" cy="58326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20"/>
          <p:cNvCxnSpPr/>
          <p:nvPr/>
        </p:nvCxnSpPr>
        <p:spPr>
          <a:xfrm>
            <a:off x="6360458" y="4336301"/>
            <a:ext cx="0" cy="35644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22"/>
          <p:cNvCxnSpPr/>
          <p:nvPr/>
        </p:nvCxnSpPr>
        <p:spPr>
          <a:xfrm>
            <a:off x="7008530" y="4271494"/>
            <a:ext cx="0" cy="35644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24"/>
          <p:cNvCxnSpPr/>
          <p:nvPr/>
        </p:nvCxnSpPr>
        <p:spPr>
          <a:xfrm>
            <a:off x="7332566" y="4271494"/>
            <a:ext cx="0" cy="35644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26"/>
          <p:cNvCxnSpPr/>
          <p:nvPr/>
        </p:nvCxnSpPr>
        <p:spPr>
          <a:xfrm>
            <a:off x="6360458" y="4465916"/>
            <a:ext cx="64807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27"/>
          <p:cNvCxnSpPr/>
          <p:nvPr/>
        </p:nvCxnSpPr>
        <p:spPr>
          <a:xfrm>
            <a:off x="7008530" y="4465916"/>
            <a:ext cx="32403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8"/>
          <p:cNvSpPr txBox="1"/>
          <p:nvPr/>
        </p:nvSpPr>
        <p:spPr>
          <a:xfrm>
            <a:off x="6990172" y="4561165"/>
            <a:ext cx="453650" cy="272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1663"/>
            <a:r>
              <a:rPr lang="en-US" altLang="zh-CN" sz="117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1/3</a:t>
            </a:r>
            <a:endParaRPr lang="zh-CN" altLang="en-US" sz="117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29"/>
          <p:cNvSpPr txBox="1"/>
          <p:nvPr/>
        </p:nvSpPr>
        <p:spPr>
          <a:xfrm>
            <a:off x="6457670" y="4530722"/>
            <a:ext cx="45365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1663"/>
            <a:r>
              <a:rPr lang="en-US" altLang="zh-CN" sz="126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2/3</a:t>
            </a:r>
            <a:endParaRPr lang="zh-CN" altLang="en-US" sz="126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650054" y="1193779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日常行为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392878" y="1236698"/>
            <a:ext cx="310442" cy="249825"/>
            <a:chOff x="-571536" y="1639746"/>
            <a:chExt cx="3724474" cy="2997228"/>
          </a:xfrm>
        </p:grpSpPr>
        <p:graphicFrame>
          <p:nvGraphicFramePr>
            <p:cNvPr id="21" name="图表 20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2" name="椭圆 21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166" tIns="32084" rIns="64166" bIns="32084" rtlCol="0" anchor="ctr"/>
            <a:lstStyle/>
            <a:p>
              <a:pPr algn="ctr" defTabSz="641663"/>
              <a:endParaRPr lang="zh-CN" altLang="en-US" sz="126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1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783" y="4204548"/>
            <a:ext cx="1419961" cy="16485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256" y="4204546"/>
            <a:ext cx="1579473" cy="1616687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6926" y="1591456"/>
            <a:ext cx="2790303" cy="347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360045">
              <a:lnSpc>
                <a:spcPct val="92000"/>
              </a:lnSpc>
              <a:buClr>
                <a:prstClr val="white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行姿</a:t>
            </a:r>
          </a:p>
        </p:txBody>
      </p:sp>
      <p:sp>
        <p:nvSpPr>
          <p:cNvPr id="5" name="WordArt 4"/>
          <p:cNvSpPr>
            <a:spLocks noChangeArrowheads="1" noChangeShapeType="1" noTextEdit="1"/>
          </p:cNvSpPr>
          <p:nvPr/>
        </p:nvSpPr>
        <p:spPr bwMode="auto">
          <a:xfrm>
            <a:off x="3576618" y="4154315"/>
            <a:ext cx="1228886" cy="829866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 defTabSz="641663"/>
            <a:r>
              <a:rPr lang="zh-CN" altLang="en-US" sz="3960" kern="10">
                <a:ln w="9525" cap="rnd">
                  <a:solidFill>
                    <a:srgbClr val="C0504D"/>
                  </a:solidFill>
                  <a:prstDash val="sysDot"/>
                  <a:round/>
                  <a:headEnd/>
                  <a:tailEnd/>
                </a:ln>
                <a:gradFill rotWithShape="1">
                  <a:gsLst>
                    <a:gs pos="0">
                      <a:srgbClr val="000080"/>
                    </a:gs>
                    <a:gs pos="100000">
                      <a:prstClr val="white"/>
                    </a:gs>
                  </a:gsLst>
                  <a:lin ang="2700000" scaled="1"/>
                </a:gradFill>
                <a:latin typeface="宋体"/>
              </a:rPr>
              <a:t>对比一下</a:t>
            </a:r>
          </a:p>
        </p:txBody>
      </p:sp>
      <p:sp>
        <p:nvSpPr>
          <p:cNvPr id="6" name="WordArt 8" descr="纸袋"/>
          <p:cNvSpPr>
            <a:spLocks noChangeArrowheads="1" noChangeShapeType="1" noTextEdit="1"/>
          </p:cNvSpPr>
          <p:nvPr/>
        </p:nvSpPr>
        <p:spPr bwMode="auto">
          <a:xfrm>
            <a:off x="2850812" y="4439083"/>
            <a:ext cx="655005" cy="36552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defTabSz="641663"/>
            <a:r>
              <a:rPr lang="en-US" altLang="zh-CN" sz="3240" i="1" kern="10" dirty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blipFill dpi="0" rotWithShape="0">
                  <a:blip r:embed="rId4"/>
                  <a:srcRect/>
                  <a:tile tx="0" ty="0" sx="100000" sy="100000" flip="none" algn="tl"/>
                </a:blipFill>
                <a:effectLst>
                  <a:outerShdw dist="563972" dir="14049741" sx="125000" sy="125000" algn="tl" rotWithShape="0">
                    <a:srgbClr val="C7DFD3"/>
                  </a:outerShdw>
                </a:effectLst>
                <a:latin typeface="宋体"/>
              </a:rPr>
              <a:t>NO</a:t>
            </a:r>
            <a:endParaRPr lang="zh-CN" altLang="en-US" sz="3240" i="1" kern="10" dirty="0">
              <a:ln w="9525">
                <a:solidFill>
                  <a:srgbClr val="008000"/>
                </a:solidFill>
                <a:round/>
                <a:headEnd/>
                <a:tailEnd/>
              </a:ln>
              <a:blipFill dpi="0" rotWithShape="0">
                <a:blip r:embed="rId4"/>
                <a:srcRect/>
                <a:tile tx="0" ty="0" sx="100000" sy="100000" flip="none" algn="tl"/>
              </a:blipFill>
              <a:effectLst>
                <a:outerShdw dist="563972" dir="14049741" sx="125000" sy="125000" algn="tl" rotWithShape="0">
                  <a:srgbClr val="C7DFD3"/>
                </a:outerShdw>
              </a:effectLst>
              <a:latin typeface="宋体"/>
            </a:endParaRPr>
          </a:p>
        </p:txBody>
      </p:sp>
      <p:sp>
        <p:nvSpPr>
          <p:cNvPr id="7" name="WordArt 9"/>
          <p:cNvSpPr>
            <a:spLocks noChangeArrowheads="1" noChangeShapeType="1" noTextEdit="1"/>
          </p:cNvSpPr>
          <p:nvPr/>
        </p:nvSpPr>
        <p:spPr bwMode="auto">
          <a:xfrm>
            <a:off x="6084073" y="5191885"/>
            <a:ext cx="566369" cy="33218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defTabSz="641663"/>
            <a:r>
              <a:rPr lang="en-US" altLang="zh-CN" sz="3240" kern="1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solidFill>
                  <a:srgbClr val="620423"/>
                </a:solidFill>
                <a:effectLst>
                  <a:outerShdw dist="563972" dir="14049741" sx="125000" sy="125000" algn="tl" rotWithShape="0">
                    <a:srgbClr val="C7DFD3"/>
                  </a:outerShdw>
                </a:effectLst>
                <a:latin typeface="宋体"/>
              </a:rPr>
              <a:t>YES</a:t>
            </a:r>
            <a:endParaRPr lang="zh-CN" altLang="en-US" sz="3240" kern="10">
              <a:ln w="9525">
                <a:solidFill>
                  <a:srgbClr val="008000"/>
                </a:solidFill>
                <a:round/>
                <a:headEnd/>
                <a:tailEnd/>
              </a:ln>
              <a:solidFill>
                <a:srgbClr val="620423"/>
              </a:solidFill>
              <a:effectLst>
                <a:outerShdw dist="563972" dir="14049741" sx="125000" sy="125000" algn="tl" rotWithShape="0">
                  <a:srgbClr val="C7DFD3"/>
                </a:outerShdw>
              </a:effectLst>
              <a:latin typeface="宋体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745884" y="2741058"/>
            <a:ext cx="5901050" cy="106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184310" indent="-24290" defTabSz="360045">
              <a:lnSpc>
                <a:spcPct val="120000"/>
              </a:lnSpc>
              <a:buClr>
                <a:srgbClr val="486AC1"/>
              </a:buClr>
              <a:buSzPct val="100000"/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一脚在前，一脚在后，两腿向下蹲，前脚全着地。</a:t>
            </a:r>
          </a:p>
          <a:p>
            <a:pPr marL="184310" indent="-24290" defTabSz="360045">
              <a:lnSpc>
                <a:spcPct val="120000"/>
              </a:lnSpc>
              <a:buClr>
                <a:srgbClr val="486AC1"/>
              </a:buClr>
              <a:buSzPct val="100000"/>
              <a:buFont typeface="Wingdings" pitchFamily="2" charset="2"/>
              <a:buChar char="ü"/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小腿基本垂直于地面，后脚脚跟提起，脚掌着地，臀部向下。</a:t>
            </a:r>
          </a:p>
          <a:p>
            <a:pPr marL="184310" indent="-24290" defTabSz="360045">
              <a:lnSpc>
                <a:spcPct val="120000"/>
              </a:lnSpc>
              <a:buClr>
                <a:srgbClr val="486AC1"/>
              </a:buClr>
              <a:buSzPct val="100000"/>
              <a:buFont typeface="Wingdings" pitchFamily="2" charset="2"/>
              <a:buChar char="ü"/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 避免突然下蹲、距人过近，在人身边下蹲时，需要侧身相向。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745884" y="1642413"/>
            <a:ext cx="5901050" cy="8164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184310" indent="-24290" defTabSz="360045">
              <a:lnSpc>
                <a:spcPct val="120000"/>
              </a:lnSpc>
              <a:buClr>
                <a:srgbClr val="486AC1"/>
              </a:buClr>
              <a:buSzPct val="100000"/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女士：抬头、挺胸、收腹，手轻轻放在两边，自然摆动，步伐轻盈、     </a:t>
            </a:r>
          </a:p>
          <a:p>
            <a:pPr marL="184310" indent="-24290" defTabSz="360045">
              <a:lnSpc>
                <a:spcPct val="120000"/>
              </a:lnSpc>
              <a:buClr>
                <a:srgbClr val="486AC1"/>
              </a:buClr>
              <a:buSzPct val="100000"/>
              <a:buFont typeface="Wingdings" pitchFamily="2" charset="2"/>
              <a:buChar char="ü"/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男士：抬头、挺胸，步伐稳重，摆臂自然，充满自信。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37" y="4204546"/>
            <a:ext cx="1371420" cy="161668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61220" y="2679328"/>
            <a:ext cx="627864" cy="6019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360045">
              <a:lnSpc>
                <a:spcPct val="92000"/>
              </a:lnSpc>
              <a:buClr>
                <a:prstClr val="white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蹲姿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50054" y="1193779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日常行为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392878" y="1236698"/>
            <a:ext cx="310442" cy="249825"/>
            <a:chOff x="-571536" y="1639746"/>
            <a:chExt cx="3724474" cy="2997228"/>
          </a:xfrm>
        </p:grpSpPr>
        <p:graphicFrame>
          <p:nvGraphicFramePr>
            <p:cNvPr id="14" name="图表 13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5" name="椭圆 14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166" tIns="32084" rIns="64166" bIns="32084" rtlCol="0" anchor="ctr"/>
            <a:lstStyle/>
            <a:p>
              <a:pPr algn="ctr" defTabSz="641663"/>
              <a:endParaRPr lang="zh-CN" altLang="en-US" sz="126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9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 txBox="1">
            <a:spLocks noChangeArrowheads="1"/>
          </p:cNvSpPr>
          <p:nvPr/>
        </p:nvSpPr>
        <p:spPr bwMode="auto">
          <a:xfrm>
            <a:off x="875002" y="1859060"/>
            <a:ext cx="6934370" cy="181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08610" indent="-308610" defTabSz="360045" eaLnBrk="0" hangingPunct="0">
              <a:lnSpc>
                <a:spcPct val="120000"/>
              </a:lnSpc>
              <a:spcBef>
                <a:spcPts val="270"/>
              </a:spcBef>
              <a:spcAft>
                <a:spcPts val="270"/>
              </a:spcAft>
              <a:buClr>
                <a:srgbClr val="486AC1"/>
              </a:buClr>
              <a:buSzPct val="100000"/>
            </a:pPr>
            <a:r>
              <a:rPr lang="en-US" altLang="zh-CN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、保持安静：说话的音量应保持适度，切忌旁若无人地大声喧哗，或交头接耳的窃窃私语。</a:t>
            </a:r>
          </a:p>
          <a:p>
            <a:pPr marL="308610" indent="-308610" defTabSz="360045" eaLnBrk="0" hangingPunct="0">
              <a:lnSpc>
                <a:spcPct val="120000"/>
              </a:lnSpc>
              <a:spcBef>
                <a:spcPts val="270"/>
              </a:spcBef>
              <a:spcAft>
                <a:spcPts val="270"/>
              </a:spcAft>
              <a:buClr>
                <a:srgbClr val="486AC1"/>
              </a:buClr>
              <a:buSzPct val="100000"/>
            </a:pPr>
            <a:r>
              <a:rPr lang="en-US" altLang="zh-CN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、工作纪律：不要做与工作无关的事项，如玩手机、听音乐等。</a:t>
            </a:r>
            <a:endParaRPr lang="en-US" altLang="zh-CN" sz="126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308610" indent="-308610" defTabSz="360045" eaLnBrk="0" hangingPunct="0">
              <a:lnSpc>
                <a:spcPct val="120000"/>
              </a:lnSpc>
              <a:spcBef>
                <a:spcPts val="270"/>
              </a:spcBef>
              <a:spcAft>
                <a:spcPts val="270"/>
              </a:spcAft>
              <a:buClr>
                <a:srgbClr val="486AC1"/>
              </a:buClr>
              <a:buSzPct val="100000"/>
            </a:pPr>
            <a:r>
              <a:rPr lang="en-US" altLang="zh-CN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、接待洽谈：接待来访、业务洽谈要在洽谈室或其他公司指定区域进行，禁止在办公室会客，工作时间内会见家属和朋友需经上级同意。</a:t>
            </a:r>
          </a:p>
        </p:txBody>
      </p:sp>
      <p:sp>
        <p:nvSpPr>
          <p:cNvPr id="7" name="Rectangle 39"/>
          <p:cNvSpPr txBox="1">
            <a:spLocks noChangeArrowheads="1"/>
          </p:cNvSpPr>
          <p:nvPr/>
        </p:nvSpPr>
        <p:spPr bwMode="auto">
          <a:xfrm>
            <a:off x="927937" y="3408344"/>
            <a:ext cx="6934370" cy="1639557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641663">
              <a:spcBef>
                <a:spcPct val="20000"/>
              </a:spcBef>
              <a:defRPr/>
            </a:pPr>
            <a:endParaRPr kumimoji="1" lang="zh-CN" altLang="en-US" sz="126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3013955" y="3633918"/>
            <a:ext cx="4765023" cy="1472611"/>
            <a:chOff x="699" y="910"/>
            <a:chExt cx="4761" cy="2644"/>
          </a:xfrm>
        </p:grpSpPr>
        <p:grpSp>
          <p:nvGrpSpPr>
            <p:cNvPr id="9" name="Group 4"/>
            <p:cNvGrpSpPr>
              <a:grpSpLocks/>
            </p:cNvGrpSpPr>
            <p:nvPr/>
          </p:nvGrpSpPr>
          <p:grpSpPr bwMode="auto">
            <a:xfrm>
              <a:off x="1438" y="910"/>
              <a:ext cx="1282" cy="1310"/>
              <a:chOff x="1438" y="910"/>
              <a:chExt cx="1282" cy="1310"/>
            </a:xfrm>
          </p:grpSpPr>
          <p:pic>
            <p:nvPicPr>
              <p:cNvPr id="28" name="Picture 5" descr="吃零食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690" y="910"/>
                <a:ext cx="661" cy="1038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</p:pic>
          <p:sp>
            <p:nvSpPr>
              <p:cNvPr id="29" name="Rectangle 6"/>
              <p:cNvSpPr>
                <a:spLocks noChangeArrowheads="1"/>
              </p:cNvSpPr>
              <p:nvPr/>
            </p:nvSpPr>
            <p:spPr bwMode="auto">
              <a:xfrm>
                <a:off x="1438" y="1948"/>
                <a:ext cx="1282" cy="272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lIns="72308" tIns="37599" rIns="72308" bIns="37599"/>
              <a:lstStyle/>
              <a:p>
                <a:pPr algn="ctr" defTabSz="360045">
                  <a:lnSpc>
                    <a:spcPct val="120000"/>
                  </a:lnSpc>
                  <a:spcBef>
                    <a:spcPct val="100000"/>
                  </a:spcBef>
                  <a:buClr>
                    <a:srgbClr val="486AC1"/>
                  </a:buClr>
                  <a:buSzPct val="100000"/>
                </a:pPr>
                <a:r>
                  <a:rPr lang="zh-CN" altLang="en-US" sz="126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工作时间吃零食</a:t>
                </a:r>
              </a:p>
            </p:txBody>
          </p:sp>
        </p:grpSp>
        <p:grpSp>
          <p:nvGrpSpPr>
            <p:cNvPr id="10" name="Group 7"/>
            <p:cNvGrpSpPr>
              <a:grpSpLocks/>
            </p:cNvGrpSpPr>
            <p:nvPr/>
          </p:nvGrpSpPr>
          <p:grpSpPr bwMode="auto">
            <a:xfrm>
              <a:off x="3617" y="958"/>
              <a:ext cx="1282" cy="1234"/>
              <a:chOff x="3617" y="958"/>
              <a:chExt cx="1282" cy="1234"/>
            </a:xfrm>
          </p:grpSpPr>
          <p:pic>
            <p:nvPicPr>
              <p:cNvPr id="26" name="Picture 8" descr="吸烟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956" y="958"/>
                <a:ext cx="656" cy="867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</p:pic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3617" y="1920"/>
                <a:ext cx="1282" cy="272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lIns="72308" tIns="37599" rIns="72308" bIns="37599"/>
              <a:lstStyle/>
              <a:p>
                <a:pPr algn="ctr" defTabSz="360045">
                  <a:lnSpc>
                    <a:spcPct val="120000"/>
                  </a:lnSpc>
                  <a:spcBef>
                    <a:spcPct val="100000"/>
                  </a:spcBef>
                  <a:buClr>
                    <a:srgbClr val="486AC1"/>
                  </a:buClr>
                  <a:buSzPct val="100000"/>
                </a:pPr>
                <a:r>
                  <a:rPr lang="zh-CN" altLang="en-US" sz="126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非指定场所吸烟</a:t>
                </a:r>
              </a:p>
            </p:txBody>
          </p:sp>
        </p:grpSp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2415" y="2304"/>
              <a:ext cx="1282" cy="1250"/>
              <a:chOff x="2383" y="2304"/>
              <a:chExt cx="1282" cy="1250"/>
            </a:xfrm>
          </p:grpSpPr>
          <p:pic>
            <p:nvPicPr>
              <p:cNvPr id="24" name="Picture 11" descr="坐在桌子上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435" y="2304"/>
                <a:ext cx="1086" cy="1047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</p:pic>
          <p:sp>
            <p:nvSpPr>
              <p:cNvPr id="25" name="Rectangle 12"/>
              <p:cNvSpPr>
                <a:spLocks noChangeArrowheads="1"/>
              </p:cNvSpPr>
              <p:nvPr/>
            </p:nvSpPr>
            <p:spPr bwMode="auto">
              <a:xfrm>
                <a:off x="2383" y="3282"/>
                <a:ext cx="1282" cy="272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lIns="72308" tIns="37599" rIns="72308" bIns="37599"/>
              <a:lstStyle/>
              <a:p>
                <a:pPr algn="ctr" defTabSz="360045">
                  <a:lnSpc>
                    <a:spcPct val="120000"/>
                  </a:lnSpc>
                  <a:spcBef>
                    <a:spcPct val="100000"/>
                  </a:spcBef>
                  <a:buClr>
                    <a:srgbClr val="486AC1"/>
                  </a:buClr>
                  <a:buSzPct val="100000"/>
                </a:pPr>
                <a:r>
                  <a:rPr lang="zh-CN" altLang="en-US" sz="126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行为懒散</a:t>
                </a:r>
              </a:p>
            </p:txBody>
          </p:sp>
        </p:grpSp>
        <p:grpSp>
          <p:nvGrpSpPr>
            <p:cNvPr id="12" name="Group 13"/>
            <p:cNvGrpSpPr>
              <a:grpSpLocks/>
            </p:cNvGrpSpPr>
            <p:nvPr/>
          </p:nvGrpSpPr>
          <p:grpSpPr bwMode="auto">
            <a:xfrm>
              <a:off x="699" y="2352"/>
              <a:ext cx="1250" cy="1169"/>
              <a:chOff x="699" y="2352"/>
              <a:chExt cx="1250" cy="1169"/>
            </a:xfrm>
          </p:grpSpPr>
          <p:pic>
            <p:nvPicPr>
              <p:cNvPr id="22" name="Picture 14" descr="接听电话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913" y="2352"/>
                <a:ext cx="656" cy="79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</p:pic>
          <p:sp>
            <p:nvSpPr>
              <p:cNvPr id="23" name="Rectangle 15"/>
              <p:cNvSpPr>
                <a:spLocks noChangeArrowheads="1"/>
              </p:cNvSpPr>
              <p:nvPr/>
            </p:nvSpPr>
            <p:spPr bwMode="auto">
              <a:xfrm>
                <a:off x="699" y="3266"/>
                <a:ext cx="1250" cy="25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lIns="72308" tIns="37599" rIns="72308" bIns="37599"/>
              <a:lstStyle/>
              <a:p>
                <a:pPr algn="ctr" defTabSz="360045">
                  <a:lnSpc>
                    <a:spcPct val="120000"/>
                  </a:lnSpc>
                  <a:spcBef>
                    <a:spcPct val="100000"/>
                  </a:spcBef>
                  <a:buClr>
                    <a:srgbClr val="486AC1"/>
                  </a:buClr>
                  <a:buSzPct val="100000"/>
                </a:pPr>
                <a:r>
                  <a:rPr lang="zh-CN" altLang="en-US" sz="1260" dirty="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超长私人电话</a:t>
                </a:r>
              </a:p>
            </p:txBody>
          </p:sp>
        </p:grpSp>
        <p:grpSp>
          <p:nvGrpSpPr>
            <p:cNvPr id="13" name="Group 16"/>
            <p:cNvGrpSpPr>
              <a:grpSpLocks/>
            </p:cNvGrpSpPr>
            <p:nvPr/>
          </p:nvGrpSpPr>
          <p:grpSpPr bwMode="auto">
            <a:xfrm>
              <a:off x="4178" y="2365"/>
              <a:ext cx="1282" cy="1173"/>
              <a:chOff x="4178" y="2365"/>
              <a:chExt cx="1282" cy="1173"/>
            </a:xfrm>
          </p:grpSpPr>
          <p:pic>
            <p:nvPicPr>
              <p:cNvPr id="20" name="Picture 17" descr="看报纸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539" y="2365"/>
                <a:ext cx="470" cy="878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</p:pic>
          <p:sp>
            <p:nvSpPr>
              <p:cNvPr id="21" name="Rectangle 18"/>
              <p:cNvSpPr>
                <a:spLocks noChangeArrowheads="1"/>
              </p:cNvSpPr>
              <p:nvPr/>
            </p:nvSpPr>
            <p:spPr bwMode="auto">
              <a:xfrm>
                <a:off x="4178" y="3266"/>
                <a:ext cx="1282" cy="272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lIns="72308" tIns="37599" rIns="72308" bIns="37599"/>
              <a:lstStyle/>
              <a:p>
                <a:pPr algn="ctr" defTabSz="360045">
                  <a:lnSpc>
                    <a:spcPct val="120000"/>
                  </a:lnSpc>
                  <a:spcBef>
                    <a:spcPct val="100000"/>
                  </a:spcBef>
                  <a:buClr>
                    <a:srgbClr val="486AC1"/>
                  </a:buClr>
                  <a:buSzPct val="100000"/>
                </a:pPr>
                <a:r>
                  <a:rPr lang="zh-CN" altLang="en-US" sz="1260">
                    <a:solidFill>
                      <a:prstClr val="black"/>
                    </a:solidFill>
                    <a:latin typeface="微软雅黑" pitchFamily="34" charset="-122"/>
                    <a:ea typeface="微软雅黑" pitchFamily="34" charset="-122"/>
                  </a:rPr>
                  <a:t>与工作无关事宜</a:t>
                </a:r>
              </a:p>
            </p:txBody>
          </p:sp>
        </p:grpSp>
        <p:grpSp>
          <p:nvGrpSpPr>
            <p:cNvPr id="14" name="Group 19"/>
            <p:cNvGrpSpPr>
              <a:grpSpLocks/>
            </p:cNvGrpSpPr>
            <p:nvPr/>
          </p:nvGrpSpPr>
          <p:grpSpPr bwMode="auto">
            <a:xfrm>
              <a:off x="1042" y="1143"/>
              <a:ext cx="3966" cy="2027"/>
              <a:chOff x="1042" y="1143"/>
              <a:chExt cx="3966" cy="2027"/>
            </a:xfrm>
          </p:grpSpPr>
          <p:sp>
            <p:nvSpPr>
              <p:cNvPr id="15" name="AutoShape 20"/>
              <p:cNvSpPr>
                <a:spLocks noChangeArrowheads="1"/>
              </p:cNvSpPr>
              <p:nvPr/>
            </p:nvSpPr>
            <p:spPr bwMode="auto">
              <a:xfrm flipH="1">
                <a:off x="1949" y="1143"/>
                <a:ext cx="324" cy="60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50 w 21600"/>
                  <a:gd name="T25" fmla="*/ 3178 h 21600"/>
                  <a:gd name="T26" fmla="*/ 18450 w 21600"/>
                  <a:gd name="T27" fmla="*/ 18422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699"/>
                      <a:pt x="7477" y="3223"/>
                      <a:pt x="6106" y="4198"/>
                    </a:cubicBezTo>
                    <a:lnTo>
                      <a:pt x="17401" y="15493"/>
                    </a:ln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900"/>
                      <a:pt x="14122" y="18376"/>
                      <a:pt x="15493" y="17401"/>
                    </a:cubicBezTo>
                    <a:lnTo>
                      <a:pt x="4198" y="610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0000">
                      <a:alpha val="54999"/>
                    </a:srgbClr>
                  </a:gs>
                  <a:gs pos="100000">
                    <a:srgbClr val="FFBEBE"/>
                  </a:gs>
                </a:gsLst>
                <a:lin ang="5400000" scaled="1"/>
              </a:gra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641663"/>
                <a:endParaRPr lang="zh-CN" altLang="en-US" sz="126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AutoShape 21"/>
              <p:cNvSpPr>
                <a:spLocks noChangeArrowheads="1"/>
              </p:cNvSpPr>
              <p:nvPr/>
            </p:nvSpPr>
            <p:spPr bwMode="auto">
              <a:xfrm>
                <a:off x="4021" y="1198"/>
                <a:ext cx="444" cy="60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50 w 21600"/>
                  <a:gd name="T25" fmla="*/ 3178 h 21600"/>
                  <a:gd name="T26" fmla="*/ 18450 w 21600"/>
                  <a:gd name="T27" fmla="*/ 18422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699"/>
                      <a:pt x="7477" y="3223"/>
                      <a:pt x="6106" y="4198"/>
                    </a:cubicBezTo>
                    <a:lnTo>
                      <a:pt x="17401" y="15493"/>
                    </a:ln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900"/>
                      <a:pt x="14122" y="18376"/>
                      <a:pt x="15493" y="17401"/>
                    </a:cubicBezTo>
                    <a:lnTo>
                      <a:pt x="4198" y="610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0000">
                      <a:alpha val="54999"/>
                    </a:srgbClr>
                  </a:gs>
                  <a:gs pos="100000">
                    <a:srgbClr val="FFBEBE"/>
                  </a:gs>
                </a:gsLst>
                <a:lin ang="5400000" scaled="1"/>
              </a:gra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641663"/>
                <a:endParaRPr lang="zh-CN" altLang="en-US" sz="126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AutoShape 22"/>
              <p:cNvSpPr>
                <a:spLocks noChangeArrowheads="1"/>
              </p:cNvSpPr>
              <p:nvPr/>
            </p:nvSpPr>
            <p:spPr bwMode="auto">
              <a:xfrm>
                <a:off x="4603" y="2541"/>
                <a:ext cx="405" cy="60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50 w 21600"/>
                  <a:gd name="T25" fmla="*/ 3178 h 21600"/>
                  <a:gd name="T26" fmla="*/ 18450 w 21600"/>
                  <a:gd name="T27" fmla="*/ 18422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699"/>
                      <a:pt x="7477" y="3223"/>
                      <a:pt x="6106" y="4198"/>
                    </a:cubicBezTo>
                    <a:lnTo>
                      <a:pt x="17401" y="15493"/>
                    </a:ln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900"/>
                      <a:pt x="14122" y="18376"/>
                      <a:pt x="15493" y="17401"/>
                    </a:cubicBezTo>
                    <a:lnTo>
                      <a:pt x="4198" y="610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0000">
                      <a:alpha val="54999"/>
                    </a:srgbClr>
                  </a:gs>
                  <a:gs pos="100000">
                    <a:srgbClr val="FFBEBE"/>
                  </a:gs>
                </a:gsLst>
                <a:lin ang="5400000" scaled="1"/>
              </a:gra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641663"/>
                <a:endParaRPr lang="zh-CN" altLang="en-US" sz="126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AutoShape 23"/>
              <p:cNvSpPr>
                <a:spLocks noChangeArrowheads="1"/>
              </p:cNvSpPr>
              <p:nvPr/>
            </p:nvSpPr>
            <p:spPr bwMode="auto">
              <a:xfrm>
                <a:off x="2790" y="2541"/>
                <a:ext cx="427" cy="60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50 w 21600"/>
                  <a:gd name="T25" fmla="*/ 3178 h 21600"/>
                  <a:gd name="T26" fmla="*/ 18450 w 21600"/>
                  <a:gd name="T27" fmla="*/ 18422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699"/>
                      <a:pt x="7477" y="3223"/>
                      <a:pt x="6106" y="4198"/>
                    </a:cubicBezTo>
                    <a:lnTo>
                      <a:pt x="17401" y="15493"/>
                    </a:ln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900"/>
                      <a:pt x="14122" y="18376"/>
                      <a:pt x="15493" y="17401"/>
                    </a:cubicBezTo>
                    <a:lnTo>
                      <a:pt x="4198" y="610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0000">
                      <a:alpha val="54999"/>
                    </a:srgbClr>
                  </a:gs>
                  <a:gs pos="100000">
                    <a:srgbClr val="FFBEBE"/>
                  </a:gs>
                </a:gsLst>
                <a:lin ang="5400000" scaled="1"/>
              </a:gra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641663"/>
                <a:endParaRPr lang="zh-CN" altLang="en-US" sz="126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AutoShape 24"/>
              <p:cNvSpPr>
                <a:spLocks noChangeArrowheads="1"/>
              </p:cNvSpPr>
              <p:nvPr/>
            </p:nvSpPr>
            <p:spPr bwMode="auto">
              <a:xfrm>
                <a:off x="1042" y="2565"/>
                <a:ext cx="396" cy="60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3150 w 21600"/>
                  <a:gd name="T25" fmla="*/ 3178 h 21600"/>
                  <a:gd name="T26" fmla="*/ 18450 w 21600"/>
                  <a:gd name="T27" fmla="*/ 18422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699"/>
                      <a:pt x="7477" y="3223"/>
                      <a:pt x="6106" y="4198"/>
                    </a:cubicBezTo>
                    <a:lnTo>
                      <a:pt x="17401" y="15493"/>
                    </a:ln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900"/>
                      <a:pt x="14122" y="18376"/>
                      <a:pt x="15493" y="17401"/>
                    </a:cubicBezTo>
                    <a:lnTo>
                      <a:pt x="4198" y="610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0000">
                      <a:alpha val="54999"/>
                    </a:srgbClr>
                  </a:gs>
                  <a:gs pos="100000">
                    <a:srgbClr val="FFBEBE"/>
                  </a:gs>
                </a:gsLst>
                <a:lin ang="5400000" scaled="1"/>
              </a:gra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641663"/>
                <a:endParaRPr lang="zh-CN" altLang="en-US" sz="126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0" name="组合 7"/>
          <p:cNvGrpSpPr>
            <a:grpSpLocks/>
          </p:cNvGrpSpPr>
          <p:nvPr/>
        </p:nvGrpSpPr>
        <p:grpSpPr bwMode="auto">
          <a:xfrm>
            <a:off x="1075507" y="3698726"/>
            <a:ext cx="1374458" cy="1338738"/>
            <a:chOff x="6940550" y="2373313"/>
            <a:chExt cx="1527175" cy="1487487"/>
          </a:xfrm>
        </p:grpSpPr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6940550" y="2373313"/>
              <a:ext cx="1527175" cy="1487487"/>
            </a:xfrm>
            <a:custGeom>
              <a:avLst/>
              <a:gdLst>
                <a:gd name="T0" fmla="*/ 2147483647 w 939"/>
                <a:gd name="T1" fmla="*/ 2147483647 h 937"/>
                <a:gd name="T2" fmla="*/ 2147483647 w 939"/>
                <a:gd name="T3" fmla="*/ 2147483647 h 937"/>
                <a:gd name="T4" fmla="*/ 2147483647 w 939"/>
                <a:gd name="T5" fmla="*/ 2147483647 h 937"/>
                <a:gd name="T6" fmla="*/ 2147483647 w 939"/>
                <a:gd name="T7" fmla="*/ 2147483647 h 937"/>
                <a:gd name="T8" fmla="*/ 2147483647 w 939"/>
                <a:gd name="T9" fmla="*/ 2147483647 h 937"/>
                <a:gd name="T10" fmla="*/ 2147483647 w 939"/>
                <a:gd name="T11" fmla="*/ 2147483647 h 937"/>
                <a:gd name="T12" fmla="*/ 2147483647 w 939"/>
                <a:gd name="T13" fmla="*/ 2147483647 h 937"/>
                <a:gd name="T14" fmla="*/ 2147483647 w 939"/>
                <a:gd name="T15" fmla="*/ 2147483647 h 937"/>
                <a:gd name="T16" fmla="*/ 2147483647 w 939"/>
                <a:gd name="T17" fmla="*/ 2147483647 h 937"/>
                <a:gd name="T18" fmla="*/ 2147483647 w 939"/>
                <a:gd name="T19" fmla="*/ 2147483647 h 937"/>
                <a:gd name="T20" fmla="*/ 2147483647 w 939"/>
                <a:gd name="T21" fmla="*/ 2147483647 h 937"/>
                <a:gd name="T22" fmla="*/ 2147483647 w 939"/>
                <a:gd name="T23" fmla="*/ 2147483647 h 937"/>
                <a:gd name="T24" fmla="*/ 2147483647 w 939"/>
                <a:gd name="T25" fmla="*/ 2147483647 h 937"/>
                <a:gd name="T26" fmla="*/ 2147483647 w 939"/>
                <a:gd name="T27" fmla="*/ 2147483647 h 937"/>
                <a:gd name="T28" fmla="*/ 2147483647 w 939"/>
                <a:gd name="T29" fmla="*/ 2147483647 h 937"/>
                <a:gd name="T30" fmla="*/ 2147483647 w 939"/>
                <a:gd name="T31" fmla="*/ 2147483647 h 937"/>
                <a:gd name="T32" fmla="*/ 2147483647 w 939"/>
                <a:gd name="T33" fmla="*/ 2147483647 h 937"/>
                <a:gd name="T34" fmla="*/ 2147483647 w 939"/>
                <a:gd name="T35" fmla="*/ 2147483647 h 937"/>
                <a:gd name="T36" fmla="*/ 2147483647 w 939"/>
                <a:gd name="T37" fmla="*/ 2147483647 h 937"/>
                <a:gd name="T38" fmla="*/ 2147483647 w 939"/>
                <a:gd name="T39" fmla="*/ 2147483647 h 937"/>
                <a:gd name="T40" fmla="*/ 2147483647 w 939"/>
                <a:gd name="T41" fmla="*/ 2147483647 h 937"/>
                <a:gd name="T42" fmla="*/ 2147483647 w 939"/>
                <a:gd name="T43" fmla="*/ 2147483647 h 937"/>
                <a:gd name="T44" fmla="*/ 2147483647 w 939"/>
                <a:gd name="T45" fmla="*/ 2147483647 h 937"/>
                <a:gd name="T46" fmla="*/ 2147483647 w 939"/>
                <a:gd name="T47" fmla="*/ 2147483647 h 937"/>
                <a:gd name="T48" fmla="*/ 2147483647 w 939"/>
                <a:gd name="T49" fmla="*/ 2147483647 h 937"/>
                <a:gd name="T50" fmla="*/ 2147483647 w 939"/>
                <a:gd name="T51" fmla="*/ 2147483647 h 937"/>
                <a:gd name="T52" fmla="*/ 2147483647 w 939"/>
                <a:gd name="T53" fmla="*/ 2147483647 h 937"/>
                <a:gd name="T54" fmla="*/ 2147483647 w 939"/>
                <a:gd name="T55" fmla="*/ 2147483647 h 937"/>
                <a:gd name="T56" fmla="*/ 2147483647 w 939"/>
                <a:gd name="T57" fmla="*/ 2147483647 h 937"/>
                <a:gd name="T58" fmla="*/ 0 w 939"/>
                <a:gd name="T59" fmla="*/ 2147483647 h 937"/>
                <a:gd name="T60" fmla="*/ 2147483647 w 939"/>
                <a:gd name="T61" fmla="*/ 2147483647 h 937"/>
                <a:gd name="T62" fmla="*/ 2147483647 w 939"/>
                <a:gd name="T63" fmla="*/ 2147483647 h 937"/>
                <a:gd name="T64" fmla="*/ 2147483647 w 939"/>
                <a:gd name="T65" fmla="*/ 2147483647 h 937"/>
                <a:gd name="T66" fmla="*/ 2147483647 w 939"/>
                <a:gd name="T67" fmla="*/ 2147483647 h 937"/>
                <a:gd name="T68" fmla="*/ 2147483647 w 939"/>
                <a:gd name="T69" fmla="*/ 2147483647 h 937"/>
                <a:gd name="T70" fmla="*/ 2147483647 w 939"/>
                <a:gd name="T71" fmla="*/ 2147483647 h 937"/>
                <a:gd name="T72" fmla="*/ 2147483647 w 939"/>
                <a:gd name="T73" fmla="*/ 2147483647 h 937"/>
                <a:gd name="T74" fmla="*/ 2147483647 w 939"/>
                <a:gd name="T75" fmla="*/ 2147483647 h 937"/>
                <a:gd name="T76" fmla="*/ 2147483647 w 939"/>
                <a:gd name="T77" fmla="*/ 2147483647 h 937"/>
                <a:gd name="T78" fmla="*/ 2147483647 w 939"/>
                <a:gd name="T79" fmla="*/ 2147483647 h 937"/>
                <a:gd name="T80" fmla="*/ 2147483647 w 939"/>
                <a:gd name="T81" fmla="*/ 2147483647 h 937"/>
                <a:gd name="T82" fmla="*/ 2147483647 w 939"/>
                <a:gd name="T83" fmla="*/ 2147483647 h 937"/>
                <a:gd name="T84" fmla="*/ 2147483647 w 939"/>
                <a:gd name="T85" fmla="*/ 2147483647 h 93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39"/>
                <a:gd name="T130" fmla="*/ 0 h 937"/>
                <a:gd name="T131" fmla="*/ 939 w 939"/>
                <a:gd name="T132" fmla="*/ 937 h 937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39" h="937">
                  <a:moveTo>
                    <a:pt x="0" y="468"/>
                  </a:moveTo>
                  <a:lnTo>
                    <a:pt x="10" y="374"/>
                  </a:lnTo>
                  <a:lnTo>
                    <a:pt x="37" y="285"/>
                  </a:lnTo>
                  <a:lnTo>
                    <a:pt x="79" y="206"/>
                  </a:lnTo>
                  <a:lnTo>
                    <a:pt x="137" y="136"/>
                  </a:lnTo>
                  <a:lnTo>
                    <a:pt x="206" y="79"/>
                  </a:lnTo>
                  <a:lnTo>
                    <a:pt x="286" y="37"/>
                  </a:lnTo>
                  <a:lnTo>
                    <a:pt x="374" y="10"/>
                  </a:lnTo>
                  <a:lnTo>
                    <a:pt x="469" y="0"/>
                  </a:lnTo>
                  <a:lnTo>
                    <a:pt x="563" y="10"/>
                  </a:lnTo>
                  <a:lnTo>
                    <a:pt x="651" y="37"/>
                  </a:lnTo>
                  <a:lnTo>
                    <a:pt x="731" y="79"/>
                  </a:lnTo>
                  <a:lnTo>
                    <a:pt x="800" y="136"/>
                  </a:lnTo>
                  <a:lnTo>
                    <a:pt x="858" y="206"/>
                  </a:lnTo>
                  <a:lnTo>
                    <a:pt x="900" y="285"/>
                  </a:lnTo>
                  <a:lnTo>
                    <a:pt x="928" y="374"/>
                  </a:lnTo>
                  <a:lnTo>
                    <a:pt x="938" y="468"/>
                  </a:lnTo>
                  <a:lnTo>
                    <a:pt x="928" y="562"/>
                  </a:lnTo>
                  <a:lnTo>
                    <a:pt x="900" y="650"/>
                  </a:lnTo>
                  <a:lnTo>
                    <a:pt x="858" y="729"/>
                  </a:lnTo>
                  <a:lnTo>
                    <a:pt x="800" y="799"/>
                  </a:lnTo>
                  <a:lnTo>
                    <a:pt x="731" y="856"/>
                  </a:lnTo>
                  <a:lnTo>
                    <a:pt x="651" y="899"/>
                  </a:lnTo>
                  <a:lnTo>
                    <a:pt x="563" y="926"/>
                  </a:lnTo>
                  <a:lnTo>
                    <a:pt x="469" y="936"/>
                  </a:lnTo>
                  <a:lnTo>
                    <a:pt x="374" y="926"/>
                  </a:lnTo>
                  <a:lnTo>
                    <a:pt x="286" y="899"/>
                  </a:lnTo>
                  <a:lnTo>
                    <a:pt x="206" y="856"/>
                  </a:lnTo>
                  <a:lnTo>
                    <a:pt x="137" y="799"/>
                  </a:lnTo>
                  <a:lnTo>
                    <a:pt x="79" y="729"/>
                  </a:lnTo>
                  <a:lnTo>
                    <a:pt x="37" y="650"/>
                  </a:lnTo>
                  <a:lnTo>
                    <a:pt x="10" y="562"/>
                  </a:lnTo>
                  <a:lnTo>
                    <a:pt x="0" y="468"/>
                  </a:lnTo>
                  <a:lnTo>
                    <a:pt x="713" y="170"/>
                  </a:lnTo>
                  <a:lnTo>
                    <a:pt x="688" y="150"/>
                  </a:lnTo>
                  <a:lnTo>
                    <a:pt x="660" y="132"/>
                  </a:lnTo>
                  <a:lnTo>
                    <a:pt x="632" y="117"/>
                  </a:lnTo>
                  <a:lnTo>
                    <a:pt x="602" y="105"/>
                  </a:lnTo>
                  <a:lnTo>
                    <a:pt x="570" y="94"/>
                  </a:lnTo>
                  <a:lnTo>
                    <a:pt x="537" y="88"/>
                  </a:lnTo>
                  <a:lnTo>
                    <a:pt x="502" y="84"/>
                  </a:lnTo>
                  <a:lnTo>
                    <a:pt x="469" y="82"/>
                  </a:lnTo>
                  <a:lnTo>
                    <a:pt x="391" y="90"/>
                  </a:lnTo>
                  <a:lnTo>
                    <a:pt x="319" y="112"/>
                  </a:lnTo>
                  <a:lnTo>
                    <a:pt x="252" y="147"/>
                  </a:lnTo>
                  <a:lnTo>
                    <a:pt x="195" y="195"/>
                  </a:lnTo>
                  <a:lnTo>
                    <a:pt x="149" y="252"/>
                  </a:lnTo>
                  <a:lnTo>
                    <a:pt x="112" y="317"/>
                  </a:lnTo>
                  <a:lnTo>
                    <a:pt x="90" y="389"/>
                  </a:lnTo>
                  <a:lnTo>
                    <a:pt x="82" y="468"/>
                  </a:lnTo>
                  <a:lnTo>
                    <a:pt x="82" y="498"/>
                  </a:lnTo>
                  <a:lnTo>
                    <a:pt x="87" y="528"/>
                  </a:lnTo>
                  <a:lnTo>
                    <a:pt x="91" y="556"/>
                  </a:lnTo>
                  <a:lnTo>
                    <a:pt x="99" y="583"/>
                  </a:lnTo>
                  <a:lnTo>
                    <a:pt x="109" y="610"/>
                  </a:lnTo>
                  <a:lnTo>
                    <a:pt x="120" y="636"/>
                  </a:lnTo>
                  <a:lnTo>
                    <a:pt x="134" y="662"/>
                  </a:lnTo>
                  <a:lnTo>
                    <a:pt x="149" y="686"/>
                  </a:lnTo>
                  <a:lnTo>
                    <a:pt x="713" y="170"/>
                  </a:lnTo>
                  <a:lnTo>
                    <a:pt x="0" y="468"/>
                  </a:lnTo>
                  <a:lnTo>
                    <a:pt x="224" y="767"/>
                  </a:lnTo>
                  <a:lnTo>
                    <a:pt x="251" y="787"/>
                  </a:lnTo>
                  <a:lnTo>
                    <a:pt x="278" y="803"/>
                  </a:lnTo>
                  <a:lnTo>
                    <a:pt x="307" y="818"/>
                  </a:lnTo>
                  <a:lnTo>
                    <a:pt x="337" y="832"/>
                  </a:lnTo>
                  <a:lnTo>
                    <a:pt x="368" y="841"/>
                  </a:lnTo>
                  <a:lnTo>
                    <a:pt x="400" y="848"/>
                  </a:lnTo>
                  <a:lnTo>
                    <a:pt x="435" y="853"/>
                  </a:lnTo>
                  <a:lnTo>
                    <a:pt x="469" y="854"/>
                  </a:lnTo>
                  <a:lnTo>
                    <a:pt x="546" y="847"/>
                  </a:lnTo>
                  <a:lnTo>
                    <a:pt x="620" y="824"/>
                  </a:lnTo>
                  <a:lnTo>
                    <a:pt x="685" y="788"/>
                  </a:lnTo>
                  <a:lnTo>
                    <a:pt x="742" y="741"/>
                  </a:lnTo>
                  <a:lnTo>
                    <a:pt x="790" y="684"/>
                  </a:lnTo>
                  <a:lnTo>
                    <a:pt x="825" y="618"/>
                  </a:lnTo>
                  <a:lnTo>
                    <a:pt x="847" y="546"/>
                  </a:lnTo>
                  <a:lnTo>
                    <a:pt x="856" y="468"/>
                  </a:lnTo>
                  <a:lnTo>
                    <a:pt x="855" y="437"/>
                  </a:lnTo>
                  <a:lnTo>
                    <a:pt x="852" y="409"/>
                  </a:lnTo>
                  <a:lnTo>
                    <a:pt x="846" y="380"/>
                  </a:lnTo>
                  <a:lnTo>
                    <a:pt x="838" y="353"/>
                  </a:lnTo>
                  <a:lnTo>
                    <a:pt x="829" y="326"/>
                  </a:lnTo>
                  <a:lnTo>
                    <a:pt x="817" y="300"/>
                  </a:lnTo>
                  <a:lnTo>
                    <a:pt x="804" y="275"/>
                  </a:lnTo>
                  <a:lnTo>
                    <a:pt x="790" y="252"/>
                  </a:lnTo>
                  <a:lnTo>
                    <a:pt x="224" y="767"/>
                  </a:lnTo>
                  <a:lnTo>
                    <a:pt x="0" y="468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41663"/>
              <a:endParaRPr lang="en-US" altLang="zh-CN" sz="1260">
                <a:solidFill>
                  <a:prstClr val="black"/>
                </a:solidFill>
              </a:endParaRPr>
            </a:p>
            <a:p>
              <a:pPr defTabSz="641663"/>
              <a:endParaRPr lang="en-US" altLang="zh-CN" sz="1260">
                <a:solidFill>
                  <a:prstClr val="black"/>
                </a:solidFill>
              </a:endParaRPr>
            </a:p>
            <a:p>
              <a:pPr defTabSz="641663"/>
              <a:r>
                <a:rPr lang="en-US" altLang="zh-CN" sz="1260">
                  <a:solidFill>
                    <a:prstClr val="black"/>
                  </a:solidFill>
                </a:rPr>
                <a:t>      </a:t>
              </a:r>
              <a:endParaRPr lang="zh-CN" altLang="en-US" sz="3240">
                <a:solidFill>
                  <a:prstClr val="black"/>
                </a:solidFill>
              </a:endParaRPr>
            </a:p>
          </p:txBody>
        </p:sp>
        <p:sp>
          <p:nvSpPr>
            <p:cNvPr id="32" name="TextBox 6"/>
            <p:cNvSpPr txBox="1">
              <a:spLocks noChangeArrowheads="1"/>
            </p:cNvSpPr>
            <p:nvPr/>
          </p:nvSpPr>
          <p:spPr bwMode="auto">
            <a:xfrm>
              <a:off x="7248525" y="2743200"/>
              <a:ext cx="914400" cy="718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defTabSz="641663" eaLnBrk="1" hangingPunct="1"/>
              <a:r>
                <a:rPr lang="en-US" altLang="zh-CN" sz="3600" dirty="0">
                  <a:solidFill>
                    <a:prstClr val="black"/>
                  </a:solidFill>
                  <a:latin typeface="Tahoma" pitchFamily="34" charset="0"/>
                </a:rPr>
                <a:t>NO</a:t>
              </a:r>
              <a:endParaRPr lang="zh-CN" altLang="en-US" sz="3600" dirty="0">
                <a:solidFill>
                  <a:prstClr val="black"/>
                </a:solidFill>
                <a:latin typeface="Tahoma" pitchFamily="34" charset="0"/>
              </a:endParaRPr>
            </a:p>
          </p:txBody>
        </p:sp>
      </p:grp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650054" y="1193779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日常行为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92878" y="1236698"/>
            <a:ext cx="310442" cy="249825"/>
            <a:chOff x="-571536" y="1639746"/>
            <a:chExt cx="3724474" cy="2997228"/>
          </a:xfrm>
        </p:grpSpPr>
        <p:graphicFrame>
          <p:nvGraphicFramePr>
            <p:cNvPr id="35" name="图表 34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36" name="椭圆 35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166" tIns="32084" rIns="64166" bIns="32084" rtlCol="0" anchor="ctr"/>
            <a:lstStyle/>
            <a:p>
              <a:pPr algn="ctr" defTabSz="641663"/>
              <a:endParaRPr lang="zh-CN" altLang="en-US" sz="126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34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3182" y="1568929"/>
            <a:ext cx="427727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1663"/>
            <a:r>
              <a:rPr lang="zh-CN" altLang="en-US" sz="144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日常检查过程中遇到的工作纪律违规的图例：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629" y="2019361"/>
            <a:ext cx="2425713" cy="3015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54" y="2035535"/>
            <a:ext cx="2546027" cy="2999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2"/>
          <p:cNvSpPr txBox="1"/>
          <p:nvPr/>
        </p:nvSpPr>
        <p:spPr>
          <a:xfrm>
            <a:off x="1434048" y="5191176"/>
            <a:ext cx="246267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1663"/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工作期间，手机浏览股市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2107" y="5191175"/>
            <a:ext cx="246267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1663"/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工作期间，手机看小说</a:t>
            </a:r>
          </a:p>
        </p:txBody>
      </p:sp>
    </p:spTree>
    <p:extLst>
      <p:ext uri="{BB962C8B-B14F-4D97-AF65-F5344CB8AC3E}">
        <p14:creationId xmlns:p14="http://schemas.microsoft.com/office/powerpoint/2010/main" val="209643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5263" y="1126236"/>
            <a:ext cx="8229600" cy="40838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58" tIns="34279" rIns="68558" bIns="34279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ea typeface="幼圆" pitchFamily="49" charset="-122"/>
              </a:rPr>
              <a:t>接待礼仪</a:t>
            </a:r>
            <a:r>
              <a:rPr lang="en-US" altLang="zh-CN" sz="1800" dirty="0">
                <a:solidFill>
                  <a:schemeClr val="bg1"/>
                </a:solidFill>
                <a:latin typeface="Arial" charset="0"/>
                <a:ea typeface="幼圆" pitchFamily="49" charset="-122"/>
              </a:rPr>
              <a:t>——</a:t>
            </a:r>
            <a:r>
              <a:rPr lang="zh-CN" altLang="en-US" sz="1800" dirty="0">
                <a:solidFill>
                  <a:schemeClr val="bg1"/>
                </a:solidFill>
                <a:ea typeface="幼圆" pitchFamily="49" charset="-122"/>
              </a:rPr>
              <a:t>乘车</a:t>
            </a:r>
          </a:p>
        </p:txBody>
      </p:sp>
      <p:sp>
        <p:nvSpPr>
          <p:cNvPr id="12800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1pPr>
            <a:lvl2pPr marL="557213" indent="-214313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2pPr>
            <a:lvl3pPr marL="8572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3pPr>
            <a:lvl4pPr marL="12001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4pPr>
            <a:lvl5pPr marL="15430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5pPr>
            <a:lvl6pPr marL="18859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6pPr>
            <a:lvl7pPr marL="22288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7pPr>
            <a:lvl8pPr marL="25717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8pPr>
            <a:lvl9pPr marL="29146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>
              <a:buFont typeface="Arial" charset="0"/>
              <a:buNone/>
            </a:pPr>
            <a:fld id="{3B3F1DE9-BB7F-4650-8B5A-66BB881407D6}" type="slidenum">
              <a:rPr lang="zh-CN" altLang="en-US" sz="1050" b="0">
                <a:solidFill>
                  <a:schemeClr val="bg1"/>
                </a:solidFill>
              </a:rPr>
              <a:pPr>
                <a:buFont typeface="Arial" charset="0"/>
                <a:buNone/>
              </a:pPr>
              <a:t>34</a:t>
            </a:fld>
            <a:endParaRPr lang="en-US" altLang="zh-CN" sz="1050" b="0">
              <a:solidFill>
                <a:schemeClr val="bg1"/>
              </a:solidFill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17551" y="1997870"/>
            <a:ext cx="7594600" cy="1145381"/>
            <a:chOff x="452" y="958"/>
            <a:chExt cx="4784" cy="962"/>
          </a:xfrm>
        </p:grpSpPr>
        <p:grpSp>
          <p:nvGrpSpPr>
            <p:cNvPr id="128025" name="직사각형 132"/>
            <p:cNvGrpSpPr>
              <a:grpSpLocks/>
            </p:cNvGrpSpPr>
            <p:nvPr/>
          </p:nvGrpSpPr>
          <p:grpSpPr bwMode="auto">
            <a:xfrm>
              <a:off x="572" y="958"/>
              <a:ext cx="4664" cy="962"/>
              <a:chOff x="3452" y="3610"/>
              <a:chExt cx="2224" cy="245"/>
            </a:xfrm>
          </p:grpSpPr>
          <p:pic>
            <p:nvPicPr>
              <p:cNvPr id="128027" name="직사각형 132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2" y="3610"/>
                <a:ext cx="2224" cy="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49286" name="Text Box 6"/>
              <p:cNvSpPr txBox="1">
                <a:spLocks noChangeArrowheads="1"/>
              </p:cNvSpPr>
              <p:nvPr/>
            </p:nvSpPr>
            <p:spPr bwMode="auto">
              <a:xfrm>
                <a:off x="3463" y="3620"/>
                <a:ext cx="2205" cy="2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68558" tIns="34279" rIns="68558" bIns="34279" anchor="ctr"/>
              <a:lstStyle/>
              <a:p>
                <a:pPr algn="l" ea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350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고딕" pitchFamily="2" charset="-127"/>
                  <a:ea typeface="HY견고딕" pitchFamily="2" charset="-127"/>
                </a:endParaRPr>
              </a:p>
            </p:txBody>
          </p:sp>
        </p:grpSp>
        <p:sp>
          <p:nvSpPr>
            <p:cNvPr id="128026" name="Text Box 7"/>
            <p:cNvSpPr txBox="1">
              <a:spLocks noChangeArrowheads="1"/>
            </p:cNvSpPr>
            <p:nvPr/>
          </p:nvSpPr>
          <p:spPr bwMode="auto">
            <a:xfrm>
              <a:off x="452" y="1006"/>
              <a:ext cx="4712" cy="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478" tIns="35089" rIns="67478" bIns="35089">
              <a:spAutoFit/>
            </a:bodyPr>
            <a:lstStyle>
              <a:lvl1pPr marL="407988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algn="l" eaLnBrk="1" hangingPunct="1">
                <a:lnSpc>
                  <a:spcPct val="120000"/>
                </a:lnSpc>
                <a:spcBef>
                  <a:spcPct val="100000"/>
                </a:spcBef>
                <a:spcAft>
                  <a:spcPct val="0"/>
                </a:spcAft>
                <a:buClr>
                  <a:srgbClr val="486AC1"/>
                </a:buClr>
                <a:buFont typeface="Arial" charset="0"/>
                <a:buNone/>
              </a:pPr>
              <a:r>
                <a:rPr lang="zh-CN" altLang="en-US" sz="1500">
                  <a:solidFill>
                    <a:schemeClr val="tx1"/>
                  </a:solidFill>
                  <a:latin typeface="Tahoma" pitchFamily="34" charset="0"/>
                </a:rPr>
                <a:t>  上车时，要给领导、长者、女士或客人打开车门，请其先上车；下车时，为领导、长者、女士或客人打开车门，他们进出车门时，为其用手遮挡车门上沿。</a:t>
              </a:r>
              <a:endParaRPr lang="en-US" altLang="zh-CN" sz="1500">
                <a:solidFill>
                  <a:schemeClr val="tx1"/>
                </a:solidFill>
                <a:latin typeface="Tahoma" pitchFamily="34" charset="0"/>
              </a:endParaRPr>
            </a:p>
          </p:txBody>
        </p:sp>
      </p:grp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908050" y="3107533"/>
            <a:ext cx="7391400" cy="583406"/>
            <a:chOff x="572" y="1890"/>
            <a:chExt cx="4656" cy="490"/>
          </a:xfrm>
        </p:grpSpPr>
        <p:grpSp>
          <p:nvGrpSpPr>
            <p:cNvPr id="128021" name="직사각형 131"/>
            <p:cNvGrpSpPr>
              <a:grpSpLocks/>
            </p:cNvGrpSpPr>
            <p:nvPr/>
          </p:nvGrpSpPr>
          <p:grpSpPr bwMode="auto">
            <a:xfrm>
              <a:off x="590" y="1890"/>
              <a:ext cx="4638" cy="490"/>
              <a:chOff x="3452" y="3356"/>
              <a:chExt cx="2224" cy="246"/>
            </a:xfrm>
          </p:grpSpPr>
          <p:pic>
            <p:nvPicPr>
              <p:cNvPr id="128023" name="직사각형 131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2" y="3356"/>
                <a:ext cx="2224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49291" name="Text Box 11"/>
              <p:cNvSpPr txBox="1">
                <a:spLocks noChangeArrowheads="1"/>
              </p:cNvSpPr>
              <p:nvPr/>
            </p:nvSpPr>
            <p:spPr bwMode="auto">
              <a:xfrm>
                <a:off x="3463" y="3368"/>
                <a:ext cx="2205" cy="2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68558" tIns="34279" rIns="68558" bIns="34279" anchor="ctr"/>
              <a:lstStyle/>
              <a:p>
                <a:pPr algn="l" ea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350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고딕" pitchFamily="2" charset="-127"/>
                  <a:ea typeface="HY견고딕" pitchFamily="2" charset="-127"/>
                </a:endParaRPr>
              </a:p>
            </p:txBody>
          </p:sp>
        </p:grpSp>
        <p:sp>
          <p:nvSpPr>
            <p:cNvPr id="128022" name="Text Box 12"/>
            <p:cNvSpPr txBox="1">
              <a:spLocks noChangeArrowheads="1"/>
            </p:cNvSpPr>
            <p:nvPr/>
          </p:nvSpPr>
          <p:spPr bwMode="auto">
            <a:xfrm>
              <a:off x="572" y="1986"/>
              <a:ext cx="444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478" tIns="35089" rIns="67478" bIns="35089">
              <a:spAutoFit/>
            </a:bodyPr>
            <a:lstStyle>
              <a:lvl1pPr marL="407988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buClr>
                  <a:srgbClr val="486AC1"/>
                </a:buClr>
                <a:buFont typeface="Arial" charset="0"/>
                <a:buNone/>
              </a:pPr>
              <a:r>
                <a:rPr lang="zh-CN" altLang="en-US" sz="1500">
                  <a:solidFill>
                    <a:schemeClr val="tx1"/>
                  </a:solidFill>
                  <a:latin typeface="Tahoma" pitchFamily="34" charset="0"/>
                </a:rPr>
                <a:t>坐在轿车后排左座的人，要等后排右座的人下车后再下车。</a:t>
              </a:r>
            </a:p>
          </p:txBody>
        </p:sp>
      </p:grpSp>
      <p:grpSp>
        <p:nvGrpSpPr>
          <p:cNvPr id="6" name="Group 13"/>
          <p:cNvGrpSpPr>
            <a:grpSpLocks/>
          </p:cNvGrpSpPr>
          <p:nvPr/>
        </p:nvGrpSpPr>
        <p:grpSpPr bwMode="auto">
          <a:xfrm>
            <a:off x="908050" y="3714750"/>
            <a:ext cx="7418388" cy="457200"/>
            <a:chOff x="572" y="2400"/>
            <a:chExt cx="4673" cy="384"/>
          </a:xfrm>
        </p:grpSpPr>
        <p:grpSp>
          <p:nvGrpSpPr>
            <p:cNvPr id="128017" name="직사각형 131"/>
            <p:cNvGrpSpPr>
              <a:grpSpLocks/>
            </p:cNvGrpSpPr>
            <p:nvPr/>
          </p:nvGrpSpPr>
          <p:grpSpPr bwMode="auto">
            <a:xfrm>
              <a:off x="590" y="2400"/>
              <a:ext cx="4655" cy="384"/>
              <a:chOff x="3452" y="3356"/>
              <a:chExt cx="2224" cy="246"/>
            </a:xfrm>
          </p:grpSpPr>
          <p:pic>
            <p:nvPicPr>
              <p:cNvPr id="128019" name="직사각형 131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2" y="3356"/>
                <a:ext cx="2224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49296" name="Text Box 16"/>
              <p:cNvSpPr txBox="1">
                <a:spLocks noChangeArrowheads="1"/>
              </p:cNvSpPr>
              <p:nvPr/>
            </p:nvSpPr>
            <p:spPr bwMode="auto">
              <a:xfrm>
                <a:off x="3463" y="3368"/>
                <a:ext cx="2205" cy="2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68558" tIns="34279" rIns="68558" bIns="34279" anchor="ctr"/>
              <a:lstStyle/>
              <a:p>
                <a:pPr algn="l" ea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350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고딕" pitchFamily="2" charset="-127"/>
                  <a:ea typeface="HY견고딕" pitchFamily="2" charset="-127"/>
                </a:endParaRPr>
              </a:p>
            </p:txBody>
          </p:sp>
        </p:grpSp>
        <p:sp>
          <p:nvSpPr>
            <p:cNvPr id="128018" name="Text Box 17"/>
            <p:cNvSpPr txBox="1">
              <a:spLocks noChangeArrowheads="1"/>
            </p:cNvSpPr>
            <p:nvPr/>
          </p:nvSpPr>
          <p:spPr bwMode="auto">
            <a:xfrm>
              <a:off x="572" y="2479"/>
              <a:ext cx="444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478" tIns="35089" rIns="67478" bIns="35089">
              <a:spAutoFit/>
            </a:bodyPr>
            <a:lstStyle>
              <a:lvl1pPr marL="407988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buClr>
                  <a:srgbClr val="486AC1"/>
                </a:buClr>
                <a:buFont typeface="Arial" charset="0"/>
                <a:buNone/>
              </a:pPr>
              <a:r>
                <a:rPr lang="zh-CN" altLang="en-US" sz="1500">
                  <a:solidFill>
                    <a:schemeClr val="tx1"/>
                  </a:solidFill>
                  <a:latin typeface="Tahoma" pitchFamily="34" charset="0"/>
                </a:rPr>
                <a:t>需到车另一侧时，要从车后绕过。</a:t>
              </a:r>
            </a:p>
          </p:txBody>
        </p:sp>
      </p:grpSp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665164" y="4223147"/>
            <a:ext cx="7646987" cy="979884"/>
            <a:chOff x="419" y="2827"/>
            <a:chExt cx="4817" cy="823"/>
          </a:xfrm>
        </p:grpSpPr>
        <p:grpSp>
          <p:nvGrpSpPr>
            <p:cNvPr id="128013" name="직사각형 131"/>
            <p:cNvGrpSpPr>
              <a:grpSpLocks/>
            </p:cNvGrpSpPr>
            <p:nvPr/>
          </p:nvGrpSpPr>
          <p:grpSpPr bwMode="auto">
            <a:xfrm>
              <a:off x="602" y="2827"/>
              <a:ext cx="4634" cy="823"/>
              <a:chOff x="3452" y="3356"/>
              <a:chExt cx="2224" cy="246"/>
            </a:xfrm>
          </p:grpSpPr>
          <p:pic>
            <p:nvPicPr>
              <p:cNvPr id="128015" name="직사각형 131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2" y="3356"/>
                <a:ext cx="2224" cy="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49301" name="Text Box 21"/>
              <p:cNvSpPr txBox="1">
                <a:spLocks noChangeArrowheads="1"/>
              </p:cNvSpPr>
              <p:nvPr/>
            </p:nvSpPr>
            <p:spPr bwMode="auto">
              <a:xfrm>
                <a:off x="3463" y="3368"/>
                <a:ext cx="2205" cy="2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68558" tIns="34279" rIns="68558" bIns="34279" anchor="ctr"/>
              <a:lstStyle/>
              <a:p>
                <a:pPr algn="l" ea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350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고딕" pitchFamily="2" charset="-127"/>
                  <a:ea typeface="HY견고딕" pitchFamily="2" charset="-127"/>
                </a:endParaRPr>
              </a:p>
            </p:txBody>
          </p:sp>
        </p:grpSp>
        <p:sp>
          <p:nvSpPr>
            <p:cNvPr id="128014" name="Text Box 22"/>
            <p:cNvSpPr txBox="1">
              <a:spLocks noChangeArrowheads="1"/>
            </p:cNvSpPr>
            <p:nvPr/>
          </p:nvSpPr>
          <p:spPr bwMode="auto">
            <a:xfrm>
              <a:off x="419" y="2923"/>
              <a:ext cx="4592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478" tIns="35089" rIns="67478" bIns="35089">
              <a:spAutoFit/>
            </a:bodyPr>
            <a:lstStyle>
              <a:lvl1pPr marL="407988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buClr>
                  <a:srgbClr val="486AC1"/>
                </a:buClr>
                <a:buFont typeface="Arial" charset="0"/>
                <a:buNone/>
              </a:pPr>
              <a:r>
                <a:rPr lang="zh-CN" altLang="en-US" sz="1500">
                  <a:solidFill>
                    <a:schemeClr val="tx1"/>
                  </a:solidFill>
                  <a:latin typeface="Tahoma" pitchFamily="34" charset="0"/>
                </a:rPr>
                <a:t>   陪乘车时，要请宾客坐在主人右侧，上车时，客人要从右侧门上车，主人从左侧门上车，如果客人已上车坐在主人位置上，则不宜请客人挪换座位。</a:t>
              </a:r>
            </a:p>
          </p:txBody>
        </p:sp>
      </p:grpSp>
      <p:grpSp>
        <p:nvGrpSpPr>
          <p:cNvPr id="10" name="Group 23"/>
          <p:cNvGrpSpPr>
            <a:grpSpLocks/>
          </p:cNvGrpSpPr>
          <p:nvPr/>
        </p:nvGrpSpPr>
        <p:grpSpPr bwMode="auto">
          <a:xfrm>
            <a:off x="307976" y="1596630"/>
            <a:ext cx="1668463" cy="421481"/>
            <a:chOff x="194" y="621"/>
            <a:chExt cx="1051" cy="354"/>
          </a:xfrm>
        </p:grpSpPr>
        <p:grpSp>
          <p:nvGrpSpPr>
            <p:cNvPr id="128009" name="모서리가 둥근 직사각형 176"/>
            <p:cNvGrpSpPr>
              <a:grpSpLocks/>
            </p:cNvGrpSpPr>
            <p:nvPr/>
          </p:nvGrpSpPr>
          <p:grpSpPr bwMode="auto">
            <a:xfrm>
              <a:off x="283" y="621"/>
              <a:ext cx="962" cy="354"/>
              <a:chOff x="2569" y="3064"/>
              <a:chExt cx="3141" cy="354"/>
            </a:xfrm>
          </p:grpSpPr>
          <p:pic>
            <p:nvPicPr>
              <p:cNvPr id="128011" name="모서리가 둥근 직사각형 176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9" y="3064"/>
                <a:ext cx="3141" cy="3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49306" name="Text Box 26"/>
              <p:cNvSpPr txBox="1">
                <a:spLocks noChangeArrowheads="1"/>
              </p:cNvSpPr>
              <p:nvPr/>
            </p:nvSpPr>
            <p:spPr bwMode="auto">
              <a:xfrm>
                <a:off x="2625" y="3097"/>
                <a:ext cx="3033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68558" tIns="34279" rIns="68558" bIns="34279" anchor="ctr"/>
              <a:lstStyle/>
              <a:p>
                <a:pPr algn="l" ea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lang="ko-KR" altLang="en-US" sz="1350">
                  <a:effectLst>
                    <a:outerShdw blurRad="38100" dist="38100" dir="2700000" algn="tl">
                      <a:srgbClr val="C0C0C0"/>
                    </a:outerShdw>
                  </a:effectLst>
                  <a:latin typeface="HY견고딕" pitchFamily="2" charset="-127"/>
                  <a:ea typeface="HY견고딕" pitchFamily="2" charset="-127"/>
                </a:endParaRPr>
              </a:p>
            </p:txBody>
          </p:sp>
        </p:grpSp>
        <p:sp>
          <p:nvSpPr>
            <p:cNvPr id="128010" name="Text Box 27"/>
            <p:cNvSpPr txBox="1">
              <a:spLocks noChangeArrowheads="1"/>
            </p:cNvSpPr>
            <p:nvPr/>
          </p:nvSpPr>
          <p:spPr bwMode="auto">
            <a:xfrm>
              <a:off x="194" y="628"/>
              <a:ext cx="955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478" tIns="35089" rIns="67478" bIns="35089">
              <a:spAutoFit/>
            </a:bodyPr>
            <a:lstStyle>
              <a:lvl1pPr marL="407988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buClr>
                  <a:srgbClr val="486AC1"/>
                </a:buClr>
                <a:buFont typeface="Arial" charset="0"/>
                <a:buNone/>
              </a:pPr>
              <a:r>
                <a:rPr lang="zh-CN" altLang="en-US" sz="1500">
                  <a:solidFill>
                    <a:schemeClr val="tx1"/>
                  </a:solidFill>
                  <a:latin typeface="Tahoma" pitchFamily="34" charset="0"/>
                </a:rPr>
                <a:t>乘车礼仪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912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218765" y="2995333"/>
            <a:ext cx="3645723" cy="68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sz="3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场景二：商务接待</a:t>
            </a:r>
          </a:p>
        </p:txBody>
      </p:sp>
    </p:spTree>
    <p:extLst>
      <p:ext uri="{BB962C8B-B14F-4D97-AF65-F5344CB8AC3E}">
        <p14:creationId xmlns:p14="http://schemas.microsoft.com/office/powerpoint/2010/main" val="119885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 txBox="1">
            <a:spLocks noChangeArrowheads="1"/>
          </p:cNvSpPr>
          <p:nvPr/>
        </p:nvSpPr>
        <p:spPr bwMode="auto">
          <a:xfrm>
            <a:off x="875002" y="2380842"/>
            <a:ext cx="6934370" cy="181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308610" indent="-308610" defTabSz="360045" eaLnBrk="0" hangingPunct="0">
              <a:lnSpc>
                <a:spcPct val="120000"/>
              </a:lnSpc>
              <a:spcBef>
                <a:spcPts val="270"/>
              </a:spcBef>
              <a:spcAft>
                <a:spcPts val="270"/>
              </a:spcAft>
              <a:buClr>
                <a:srgbClr val="486AC1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世贸公司是我司长期合作伙伴，对接人都比较熟悉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308610" indent="-308610" defTabSz="360045" eaLnBrk="0" hangingPunct="0">
              <a:lnSpc>
                <a:spcPct val="120000"/>
              </a:lnSpc>
              <a:spcBef>
                <a:spcPts val="270"/>
              </a:spcBef>
              <a:spcAft>
                <a:spcPts val="270"/>
              </a:spcAft>
              <a:buClr>
                <a:srgbClr val="486AC1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赵总、钱经理、孙秘书拜访我司李总，李总携周经理、吴秘书接待</a:t>
            </a:r>
            <a:endParaRPr lang="en-US" altLang="zh-CN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360045" eaLnBrk="0" hangingPunct="0">
              <a:lnSpc>
                <a:spcPct val="120000"/>
              </a:lnSpc>
              <a:spcBef>
                <a:spcPts val="270"/>
              </a:spcBef>
              <a:spcAft>
                <a:spcPts val="270"/>
              </a:spcAft>
              <a:buClr>
                <a:srgbClr val="486AC1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过程包括电话预约、迎接、引导楼梯至会议室、介绍、开会、奉茶、就餐、参加庆典、礼品、送别</a:t>
            </a: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650054" y="1193779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故事情景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92878" y="1236698"/>
            <a:ext cx="310442" cy="249825"/>
            <a:chOff x="-571536" y="1639746"/>
            <a:chExt cx="3724474" cy="2997228"/>
          </a:xfrm>
        </p:grpSpPr>
        <p:graphicFrame>
          <p:nvGraphicFramePr>
            <p:cNvPr id="35" name="图表 34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6" name="椭圆 35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166" tIns="32084" rIns="64166" bIns="32084" rtlCol="0" anchor="ctr"/>
            <a:lstStyle/>
            <a:p>
              <a:pPr algn="ctr" defTabSz="641663"/>
              <a:endParaRPr lang="zh-CN" altLang="en-US" sz="126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767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1pPr>
            <a:lvl2pPr marL="557213" indent="-214313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2pPr>
            <a:lvl3pPr marL="8572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3pPr>
            <a:lvl4pPr marL="12001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4pPr>
            <a:lvl5pPr marL="15430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5pPr>
            <a:lvl6pPr marL="18859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6pPr>
            <a:lvl7pPr marL="22288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7pPr>
            <a:lvl8pPr marL="25717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8pPr>
            <a:lvl9pPr marL="29146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>
              <a:buFont typeface="Arial" charset="0"/>
              <a:buNone/>
            </a:pPr>
            <a:fld id="{BF3CB8B7-FBA1-430D-9FE4-74E4A815FAE3}" type="slidenum">
              <a:rPr lang="zh-CN" altLang="en-US" sz="1050" b="0">
                <a:solidFill>
                  <a:schemeClr val="bg1"/>
                </a:solidFill>
              </a:rPr>
              <a:pPr>
                <a:buFont typeface="Arial" charset="0"/>
                <a:buNone/>
              </a:pPr>
              <a:t>37</a:t>
            </a:fld>
            <a:endParaRPr lang="en-US" altLang="zh-CN" sz="1050" b="0">
              <a:solidFill>
                <a:schemeClr val="bg1"/>
              </a:solidFill>
            </a:endParaRPr>
          </a:p>
        </p:txBody>
      </p:sp>
      <p:pic>
        <p:nvPicPr>
          <p:cNvPr id="76804" name="Picture 4" descr="通讯礼仪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975" y="2684860"/>
            <a:ext cx="2482850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Rectangle 7"/>
          <p:cNvSpPr>
            <a:spLocks noChangeArrowheads="1"/>
          </p:cNvSpPr>
          <p:nvPr/>
        </p:nvSpPr>
        <p:spPr bwMode="auto">
          <a:xfrm>
            <a:off x="100853" y="2003402"/>
            <a:ext cx="6942138" cy="341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0237" tIns="31322" rIns="60237" bIns="31322"/>
          <a:lstStyle/>
          <a:p>
            <a:pPr marL="153591" indent="-153591" defTabSz="300038">
              <a:spcBef>
                <a:spcPct val="100000"/>
              </a:spcBef>
              <a:spcAft>
                <a:spcPct val="0"/>
              </a:spcAft>
              <a:buClr>
                <a:srgbClr val="486AC1"/>
              </a:buClr>
            </a:pPr>
            <a:endParaRPr lang="zh-CN" altLang="en-US" sz="15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电话预约</a:t>
            </a:r>
          </a:p>
        </p:txBody>
      </p:sp>
      <p:grpSp>
        <p:nvGrpSpPr>
          <p:cNvPr id="8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9" name="图表 8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椭圆 9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80850" y="2823556"/>
            <a:ext cx="5854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孙秘书向吴秘书电话预约拜访行程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844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请示行程</a:t>
            </a:r>
          </a:p>
        </p:txBody>
      </p:sp>
      <p:grpSp>
        <p:nvGrpSpPr>
          <p:cNvPr id="13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14" name="图表 13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" name="椭圆 14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80850" y="2823556"/>
            <a:ext cx="7054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吴秘书到李总办公室请示具体可以接待的时间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027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迎接</a:t>
            </a:r>
          </a:p>
        </p:txBody>
      </p:sp>
      <p:grpSp>
        <p:nvGrpSpPr>
          <p:cNvPr id="13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14" name="图表 13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" name="椭圆 14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80850" y="2823556"/>
            <a:ext cx="70545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因李总上一个会议没有结束，派钱经理、吴秘书到办公楼外接世贸公司一行三人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036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38342" y="2887752"/>
            <a:ext cx="5897456" cy="1105280"/>
            <a:chOff x="2987824" y="2569468"/>
            <a:chExt cx="4032448" cy="1228090"/>
          </a:xfrm>
        </p:grpSpPr>
        <p:sp>
          <p:nvSpPr>
            <p:cNvPr id="3" name="流程图: 过程 2"/>
            <p:cNvSpPr/>
            <p:nvPr/>
          </p:nvSpPr>
          <p:spPr>
            <a:xfrm>
              <a:off x="2987824" y="2569468"/>
              <a:ext cx="360040" cy="360040"/>
            </a:xfrm>
            <a:prstGeom prst="flowChartProcess">
              <a:avLst/>
            </a:prstGeom>
            <a:solidFill>
              <a:srgbClr val="C1E2E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zh-CN" sz="2160" kern="0" dirty="0">
                  <a:solidFill>
                    <a:sysClr val="window" lastClr="FFFFFF"/>
                  </a:solidFill>
                  <a:latin typeface="Broadway" pitchFamily="82" charset="0"/>
                </a:rPr>
                <a:t>1</a:t>
              </a:r>
              <a:endParaRPr lang="zh-CN" altLang="en-US" sz="2160" kern="0" dirty="0">
                <a:solidFill>
                  <a:sysClr val="window" lastClr="FFFFFF"/>
                </a:solidFill>
                <a:latin typeface="Broadway" pitchFamily="82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47864" y="3140968"/>
              <a:ext cx="3456384" cy="65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endParaRPr lang="zh-CN" altLang="en-US" sz="1620" b="1" kern="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defRPr/>
              </a:pPr>
              <a:endParaRPr lang="zh-CN" altLang="en-US" sz="1620" kern="0" dirty="0">
                <a:solidFill>
                  <a:srgbClr val="00B0F0"/>
                </a:solidFill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3347864" y="3140968"/>
              <a:ext cx="0" cy="216024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solid"/>
            </a:ln>
            <a:effectLst/>
          </p:spPr>
        </p:cxnSp>
        <p:cxnSp>
          <p:nvCxnSpPr>
            <p:cNvPr id="6" name="直接连接符 5"/>
            <p:cNvCxnSpPr/>
            <p:nvPr/>
          </p:nvCxnSpPr>
          <p:spPr>
            <a:xfrm>
              <a:off x="3347864" y="2929508"/>
              <a:ext cx="3672408" cy="0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solid"/>
            </a:ln>
            <a:effectLst/>
          </p:spPr>
        </p:cxnSp>
      </p:grpSp>
      <p:grpSp>
        <p:nvGrpSpPr>
          <p:cNvPr id="7" name="组合 6"/>
          <p:cNvGrpSpPr/>
          <p:nvPr/>
        </p:nvGrpSpPr>
        <p:grpSpPr>
          <a:xfrm>
            <a:off x="1438342" y="4339790"/>
            <a:ext cx="5897456" cy="518458"/>
            <a:chOff x="2987824" y="2780928"/>
            <a:chExt cx="4032448" cy="576064"/>
          </a:xfrm>
        </p:grpSpPr>
        <p:sp>
          <p:nvSpPr>
            <p:cNvPr id="8" name="流程图: 过程 7"/>
            <p:cNvSpPr/>
            <p:nvPr/>
          </p:nvSpPr>
          <p:spPr>
            <a:xfrm>
              <a:off x="2987824" y="2780928"/>
              <a:ext cx="360040" cy="360040"/>
            </a:xfrm>
            <a:prstGeom prst="flowChartProcess">
              <a:avLst/>
            </a:prstGeom>
            <a:solidFill>
              <a:srgbClr val="C1E2E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zh-CN" sz="2160" kern="0" dirty="0">
                  <a:solidFill>
                    <a:sysClr val="window" lastClr="FFFFFF"/>
                  </a:solidFill>
                  <a:latin typeface="Broadway" pitchFamily="82" charset="0"/>
                </a:rPr>
                <a:t>2</a:t>
              </a:r>
              <a:endParaRPr lang="zh-CN" altLang="en-US" sz="2160" kern="0" dirty="0">
                <a:solidFill>
                  <a:sysClr val="window" lastClr="FFFFFF"/>
                </a:solidFill>
                <a:latin typeface="Broadway" pitchFamily="82" charset="0"/>
              </a:endParaRPr>
            </a:p>
          </p:txBody>
        </p:sp>
        <p:cxnSp>
          <p:nvCxnSpPr>
            <p:cNvPr id="9" name="直接连接符 9"/>
            <p:cNvCxnSpPr/>
            <p:nvPr/>
          </p:nvCxnSpPr>
          <p:spPr>
            <a:xfrm>
              <a:off x="3347864" y="3140968"/>
              <a:ext cx="0" cy="216024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solid"/>
            </a:ln>
            <a:effectLst/>
          </p:spPr>
        </p:cxnSp>
        <p:cxnSp>
          <p:nvCxnSpPr>
            <p:cNvPr id="10" name="直接连接符 10"/>
            <p:cNvCxnSpPr/>
            <p:nvPr/>
          </p:nvCxnSpPr>
          <p:spPr>
            <a:xfrm>
              <a:off x="3347864" y="3140968"/>
              <a:ext cx="3672408" cy="0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solid"/>
            </a:ln>
            <a:effectLst/>
          </p:spPr>
        </p:cxnSp>
      </p:grp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003383" y="1587459"/>
            <a:ext cx="1350179" cy="347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360045">
              <a:lnSpc>
                <a:spcPct val="92000"/>
              </a:lnSpc>
              <a:buClr>
                <a:prstClr val="white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礼仪的含义</a:t>
            </a:r>
          </a:p>
        </p:txBody>
      </p:sp>
      <p:grpSp>
        <p:nvGrpSpPr>
          <p:cNvPr id="12" name="组合 12"/>
          <p:cNvGrpSpPr/>
          <p:nvPr/>
        </p:nvGrpSpPr>
        <p:grpSpPr>
          <a:xfrm>
            <a:off x="581026" y="1587460"/>
            <a:ext cx="310442" cy="249825"/>
            <a:chOff x="-571536" y="1639746"/>
            <a:chExt cx="3724474" cy="2997228"/>
          </a:xfrm>
        </p:grpSpPr>
        <p:graphicFrame>
          <p:nvGraphicFramePr>
            <p:cNvPr id="13" name="图表 12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4" name="椭圆 13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166" tIns="32084" rIns="64166" bIns="32084" rtlCol="0" anchor="ctr"/>
            <a:lstStyle/>
            <a:p>
              <a:pPr algn="ctr" defTabSz="641663"/>
              <a:endParaRPr lang="zh-CN" altLang="en-US" sz="1260">
                <a:solidFill>
                  <a:prstClr val="white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627174" y="1921423"/>
            <a:ext cx="6880387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1663" eaLnBrk="0" hangingPunct="0">
              <a:lnSpc>
                <a:spcPct val="150000"/>
              </a:lnSpc>
              <a:spcBef>
                <a:spcPct val="100000"/>
              </a:spcBef>
              <a:buClr>
                <a:prstClr val="black"/>
              </a:buClr>
              <a:buSzPct val="100000"/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    礼仪是一门综合性较强的行为科学，是指在人际交往中，自始至终地以一定的，约定俗成的程序、方式来表现的律已、敬人的完整行为。</a:t>
            </a:r>
          </a:p>
        </p:txBody>
      </p:sp>
      <p:sp>
        <p:nvSpPr>
          <p:cNvPr id="16" name="矩形 15"/>
          <p:cNvSpPr/>
          <p:nvPr/>
        </p:nvSpPr>
        <p:spPr>
          <a:xfrm>
            <a:off x="1956800" y="2918329"/>
            <a:ext cx="1854000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41663" eaLnBrk="0" hangingPunct="0">
              <a:lnSpc>
                <a:spcPct val="150000"/>
              </a:lnSpc>
              <a:spcBef>
                <a:spcPct val="100000"/>
              </a:spcBef>
              <a:buClr>
                <a:prstClr val="black"/>
              </a:buClr>
              <a:buSzPct val="100000"/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对于个人</a:t>
            </a:r>
            <a:endParaRPr lang="en-US" altLang="zh-CN" sz="126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097433" y="3276597"/>
            <a:ext cx="504394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defTabSz="641663" eaLnBrk="0" hangingPunct="0">
              <a:spcBef>
                <a:spcPct val="100000"/>
              </a:spcBef>
              <a:buClr>
                <a:prstClr val="black"/>
              </a:buClr>
              <a:buSzPct val="100000"/>
              <a:buFont typeface="Wingdings" pitchFamily="2" charset="2"/>
              <a:buChar char="u"/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有助于提高员工自身修养；</a:t>
            </a:r>
            <a:endParaRPr lang="en-US" altLang="zh-CN" sz="126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257175" indent="-257175" defTabSz="641663" eaLnBrk="0" hangingPunct="0">
              <a:spcBef>
                <a:spcPct val="100000"/>
              </a:spcBef>
              <a:buClr>
                <a:prstClr val="black"/>
              </a:buClr>
              <a:buSzPct val="100000"/>
              <a:buFont typeface="Wingdings" pitchFamily="2" charset="2"/>
              <a:buChar char="u"/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有助于美化自身、美化生活；</a:t>
            </a:r>
            <a:endParaRPr lang="en-US" altLang="zh-CN" sz="126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257175" indent="-257175" defTabSz="641663" eaLnBrk="0" hangingPunct="0">
              <a:spcBef>
                <a:spcPct val="100000"/>
              </a:spcBef>
              <a:buClr>
                <a:prstClr val="black"/>
              </a:buClr>
              <a:buSzPct val="100000"/>
              <a:buFont typeface="Wingdings" pitchFamily="2" charset="2"/>
              <a:buChar char="u"/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有助于促进员工的社会交往，改善人际关系。</a:t>
            </a:r>
            <a:endParaRPr lang="en-US" altLang="zh-CN" sz="126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097434" y="4800396"/>
            <a:ext cx="4114800" cy="6740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 defTabSz="641663" eaLnBrk="0" hangingPunct="0">
              <a:lnSpc>
                <a:spcPct val="150000"/>
              </a:lnSpc>
              <a:spcBef>
                <a:spcPct val="100000"/>
              </a:spcBef>
              <a:buClr>
                <a:prstClr val="black"/>
              </a:buClr>
              <a:buSzPct val="100000"/>
              <a:buFont typeface="Wingdings" pitchFamily="2" charset="2"/>
              <a:buChar char="u"/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礼仪是企业文化、企业精神的重要内容，是企业形象的主要附着点。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956800" y="4313559"/>
            <a:ext cx="1854000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41663" eaLnBrk="0" hangingPunct="0">
              <a:lnSpc>
                <a:spcPct val="150000"/>
              </a:lnSpc>
              <a:spcBef>
                <a:spcPct val="100000"/>
              </a:spcBef>
              <a:buClr>
                <a:prstClr val="black"/>
              </a:buClr>
              <a:buSzPct val="100000"/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对于企业</a:t>
            </a:r>
            <a:endParaRPr lang="en-US" altLang="zh-CN" sz="126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73868" y="2506228"/>
            <a:ext cx="22142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1663"/>
            <a:r>
              <a:rPr lang="zh-CN" altLang="en-US" sz="1620" b="1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礼仪的重要性：</a:t>
            </a:r>
          </a:p>
        </p:txBody>
      </p:sp>
      <p:sp>
        <p:nvSpPr>
          <p:cNvPr id="21" name="Freeform 12"/>
          <p:cNvSpPr>
            <a:spLocks noChangeArrowheads="1"/>
          </p:cNvSpPr>
          <p:nvPr/>
        </p:nvSpPr>
        <p:spPr bwMode="auto">
          <a:xfrm>
            <a:off x="1224170" y="4394584"/>
            <a:ext cx="231458" cy="536495"/>
          </a:xfrm>
          <a:custGeom>
            <a:avLst/>
            <a:gdLst>
              <a:gd name="T0" fmla="*/ 121 w 121"/>
              <a:gd name="T1" fmla="*/ 268 h 280"/>
              <a:gd name="T2" fmla="*/ 70 w 121"/>
              <a:gd name="T3" fmla="*/ 280 h 280"/>
              <a:gd name="T4" fmla="*/ 0 w 121"/>
              <a:gd name="T5" fmla="*/ 92 h 280"/>
              <a:gd name="T6" fmla="*/ 32 w 121"/>
              <a:gd name="T7" fmla="*/ 0 h 280"/>
              <a:gd name="T8" fmla="*/ 42 w 121"/>
              <a:gd name="T9" fmla="*/ 23 h 280"/>
              <a:gd name="T10" fmla="*/ 121 w 121"/>
              <a:gd name="T11" fmla="*/ 268 h 2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1"/>
              <a:gd name="T19" fmla="*/ 0 h 280"/>
              <a:gd name="T20" fmla="*/ 121 w 121"/>
              <a:gd name="T21" fmla="*/ 280 h 2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1" h="280">
                <a:moveTo>
                  <a:pt x="121" y="268"/>
                </a:moveTo>
                <a:cubicBezTo>
                  <a:pt x="70" y="280"/>
                  <a:pt x="70" y="280"/>
                  <a:pt x="70" y="280"/>
                </a:cubicBezTo>
                <a:cubicBezTo>
                  <a:pt x="0" y="92"/>
                  <a:pt x="0" y="92"/>
                  <a:pt x="0" y="92"/>
                </a:cubicBezTo>
                <a:cubicBezTo>
                  <a:pt x="32" y="0"/>
                  <a:pt x="32" y="0"/>
                  <a:pt x="32" y="0"/>
                </a:cubicBezTo>
                <a:cubicBezTo>
                  <a:pt x="36" y="5"/>
                  <a:pt x="40" y="13"/>
                  <a:pt x="42" y="23"/>
                </a:cubicBezTo>
                <a:cubicBezTo>
                  <a:pt x="47" y="50"/>
                  <a:pt x="121" y="268"/>
                  <a:pt x="121" y="26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pPr defTabSz="641663"/>
            <a:endParaRPr lang="zh-CN" altLang="zh-CN" sz="126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22" name="Freeform 13"/>
          <p:cNvSpPr>
            <a:spLocks noChangeArrowheads="1"/>
          </p:cNvSpPr>
          <p:nvPr/>
        </p:nvSpPr>
        <p:spPr bwMode="auto">
          <a:xfrm>
            <a:off x="330678" y="3328023"/>
            <a:ext cx="1082278" cy="1560910"/>
          </a:xfrm>
          <a:custGeom>
            <a:avLst/>
            <a:gdLst>
              <a:gd name="T0" fmla="*/ 536 w 565"/>
              <a:gd name="T1" fmla="*/ 0 h 815"/>
              <a:gd name="T2" fmla="*/ 565 w 565"/>
              <a:gd name="T3" fmla="*/ 34 h 815"/>
              <a:gd name="T4" fmla="*/ 436 w 565"/>
              <a:gd name="T5" fmla="*/ 152 h 815"/>
              <a:gd name="T6" fmla="*/ 329 w 565"/>
              <a:gd name="T7" fmla="*/ 201 h 815"/>
              <a:gd name="T8" fmla="*/ 317 w 565"/>
              <a:gd name="T9" fmla="*/ 444 h 815"/>
              <a:gd name="T10" fmla="*/ 422 w 565"/>
              <a:gd name="T11" fmla="*/ 483 h 815"/>
              <a:gd name="T12" fmla="*/ 495 w 565"/>
              <a:gd name="T13" fmla="*/ 554 h 815"/>
              <a:gd name="T14" fmla="*/ 490 w 565"/>
              <a:gd name="T15" fmla="*/ 571 h 815"/>
              <a:gd name="T16" fmla="*/ 465 w 565"/>
              <a:gd name="T17" fmla="*/ 658 h 815"/>
              <a:gd name="T18" fmla="*/ 465 w 565"/>
              <a:gd name="T19" fmla="*/ 658 h 815"/>
              <a:gd name="T20" fmla="*/ 420 w 565"/>
              <a:gd name="T21" fmla="*/ 815 h 815"/>
              <a:gd name="T22" fmla="*/ 365 w 565"/>
              <a:gd name="T23" fmla="*/ 815 h 815"/>
              <a:gd name="T24" fmla="*/ 404 w 565"/>
              <a:gd name="T25" fmla="*/ 556 h 815"/>
              <a:gd name="T26" fmla="*/ 323 w 565"/>
              <a:gd name="T27" fmla="*/ 536 h 815"/>
              <a:gd name="T28" fmla="*/ 331 w 565"/>
              <a:gd name="T29" fmla="*/ 523 h 815"/>
              <a:gd name="T30" fmla="*/ 316 w 565"/>
              <a:gd name="T31" fmla="*/ 508 h 815"/>
              <a:gd name="T32" fmla="*/ 229 w 565"/>
              <a:gd name="T33" fmla="*/ 508 h 815"/>
              <a:gd name="T34" fmla="*/ 154 w 565"/>
              <a:gd name="T35" fmla="*/ 449 h 815"/>
              <a:gd name="T36" fmla="*/ 129 w 565"/>
              <a:gd name="T37" fmla="*/ 252 h 815"/>
              <a:gd name="T38" fmla="*/ 120 w 565"/>
              <a:gd name="T39" fmla="*/ 234 h 815"/>
              <a:gd name="T40" fmla="*/ 66 w 565"/>
              <a:gd name="T41" fmla="*/ 334 h 815"/>
              <a:gd name="T42" fmla="*/ 134 w 565"/>
              <a:gd name="T43" fmla="*/ 374 h 815"/>
              <a:gd name="T44" fmla="*/ 122 w 565"/>
              <a:gd name="T45" fmla="*/ 408 h 815"/>
              <a:gd name="T46" fmla="*/ 27 w 565"/>
              <a:gd name="T47" fmla="*/ 374 h 815"/>
              <a:gd name="T48" fmla="*/ 2 w 565"/>
              <a:gd name="T49" fmla="*/ 322 h 815"/>
              <a:gd name="T50" fmla="*/ 68 w 565"/>
              <a:gd name="T51" fmla="*/ 172 h 815"/>
              <a:gd name="T52" fmla="*/ 197 w 565"/>
              <a:gd name="T53" fmla="*/ 124 h 815"/>
              <a:gd name="T54" fmla="*/ 242 w 565"/>
              <a:gd name="T55" fmla="*/ 163 h 815"/>
              <a:gd name="T56" fmla="*/ 210 w 565"/>
              <a:gd name="T57" fmla="*/ 299 h 815"/>
              <a:gd name="T58" fmla="*/ 242 w 565"/>
              <a:gd name="T59" fmla="*/ 345 h 815"/>
              <a:gd name="T60" fmla="*/ 275 w 565"/>
              <a:gd name="T61" fmla="*/ 302 h 815"/>
              <a:gd name="T62" fmla="*/ 242 w 565"/>
              <a:gd name="T63" fmla="*/ 163 h 815"/>
              <a:gd name="T64" fmla="*/ 268 w 565"/>
              <a:gd name="T65" fmla="*/ 128 h 815"/>
              <a:gd name="T66" fmla="*/ 399 w 565"/>
              <a:gd name="T67" fmla="*/ 111 h 815"/>
              <a:gd name="T68" fmla="*/ 536 w 565"/>
              <a:gd name="T69" fmla="*/ 0 h 815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565"/>
              <a:gd name="T106" fmla="*/ 0 h 815"/>
              <a:gd name="T107" fmla="*/ 565 w 565"/>
              <a:gd name="T108" fmla="*/ 815 h 815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565" h="815">
                <a:moveTo>
                  <a:pt x="536" y="0"/>
                </a:moveTo>
                <a:cubicBezTo>
                  <a:pt x="565" y="34"/>
                  <a:pt x="565" y="34"/>
                  <a:pt x="565" y="34"/>
                </a:cubicBezTo>
                <a:cubicBezTo>
                  <a:pt x="436" y="152"/>
                  <a:pt x="436" y="152"/>
                  <a:pt x="436" y="152"/>
                </a:cubicBezTo>
                <a:cubicBezTo>
                  <a:pt x="436" y="152"/>
                  <a:pt x="380" y="194"/>
                  <a:pt x="329" y="201"/>
                </a:cubicBezTo>
                <a:cubicBezTo>
                  <a:pt x="306" y="204"/>
                  <a:pt x="317" y="444"/>
                  <a:pt x="317" y="444"/>
                </a:cubicBezTo>
                <a:cubicBezTo>
                  <a:pt x="317" y="444"/>
                  <a:pt x="343" y="458"/>
                  <a:pt x="422" y="483"/>
                </a:cubicBezTo>
                <a:cubicBezTo>
                  <a:pt x="502" y="508"/>
                  <a:pt x="495" y="554"/>
                  <a:pt x="495" y="554"/>
                </a:cubicBezTo>
                <a:cubicBezTo>
                  <a:pt x="490" y="571"/>
                  <a:pt x="490" y="571"/>
                  <a:pt x="490" y="571"/>
                </a:cubicBezTo>
                <a:cubicBezTo>
                  <a:pt x="465" y="658"/>
                  <a:pt x="465" y="658"/>
                  <a:pt x="465" y="658"/>
                </a:cubicBezTo>
                <a:cubicBezTo>
                  <a:pt x="465" y="658"/>
                  <a:pt x="465" y="658"/>
                  <a:pt x="465" y="658"/>
                </a:cubicBezTo>
                <a:cubicBezTo>
                  <a:pt x="420" y="815"/>
                  <a:pt x="420" y="815"/>
                  <a:pt x="420" y="815"/>
                </a:cubicBezTo>
                <a:cubicBezTo>
                  <a:pt x="365" y="815"/>
                  <a:pt x="365" y="815"/>
                  <a:pt x="365" y="815"/>
                </a:cubicBezTo>
                <a:cubicBezTo>
                  <a:pt x="404" y="556"/>
                  <a:pt x="404" y="556"/>
                  <a:pt x="404" y="556"/>
                </a:cubicBezTo>
                <a:cubicBezTo>
                  <a:pt x="404" y="556"/>
                  <a:pt x="370" y="548"/>
                  <a:pt x="323" y="536"/>
                </a:cubicBezTo>
                <a:cubicBezTo>
                  <a:pt x="328" y="533"/>
                  <a:pt x="331" y="529"/>
                  <a:pt x="331" y="523"/>
                </a:cubicBezTo>
                <a:cubicBezTo>
                  <a:pt x="331" y="515"/>
                  <a:pt x="324" y="508"/>
                  <a:pt x="316" y="508"/>
                </a:cubicBezTo>
                <a:cubicBezTo>
                  <a:pt x="229" y="508"/>
                  <a:pt x="229" y="508"/>
                  <a:pt x="229" y="508"/>
                </a:cubicBezTo>
                <a:cubicBezTo>
                  <a:pt x="159" y="484"/>
                  <a:pt x="154" y="449"/>
                  <a:pt x="154" y="449"/>
                </a:cubicBezTo>
                <a:cubicBezTo>
                  <a:pt x="129" y="252"/>
                  <a:pt x="129" y="252"/>
                  <a:pt x="129" y="252"/>
                </a:cubicBezTo>
                <a:cubicBezTo>
                  <a:pt x="120" y="234"/>
                  <a:pt x="120" y="234"/>
                  <a:pt x="120" y="234"/>
                </a:cubicBezTo>
                <a:cubicBezTo>
                  <a:pt x="66" y="334"/>
                  <a:pt x="66" y="334"/>
                  <a:pt x="66" y="334"/>
                </a:cubicBezTo>
                <a:cubicBezTo>
                  <a:pt x="134" y="374"/>
                  <a:pt x="134" y="374"/>
                  <a:pt x="134" y="374"/>
                </a:cubicBezTo>
                <a:cubicBezTo>
                  <a:pt x="122" y="408"/>
                  <a:pt x="122" y="408"/>
                  <a:pt x="122" y="408"/>
                </a:cubicBezTo>
                <a:cubicBezTo>
                  <a:pt x="122" y="408"/>
                  <a:pt x="54" y="383"/>
                  <a:pt x="27" y="374"/>
                </a:cubicBezTo>
                <a:cubicBezTo>
                  <a:pt x="0" y="365"/>
                  <a:pt x="2" y="322"/>
                  <a:pt x="2" y="322"/>
                </a:cubicBezTo>
                <a:cubicBezTo>
                  <a:pt x="2" y="322"/>
                  <a:pt x="36" y="238"/>
                  <a:pt x="68" y="172"/>
                </a:cubicBezTo>
                <a:cubicBezTo>
                  <a:pt x="88" y="130"/>
                  <a:pt x="153" y="123"/>
                  <a:pt x="197" y="124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10" y="299"/>
                  <a:pt x="210" y="299"/>
                  <a:pt x="210" y="299"/>
                </a:cubicBezTo>
                <a:cubicBezTo>
                  <a:pt x="242" y="345"/>
                  <a:pt x="242" y="345"/>
                  <a:pt x="242" y="345"/>
                </a:cubicBezTo>
                <a:cubicBezTo>
                  <a:pt x="275" y="302"/>
                  <a:pt x="275" y="302"/>
                  <a:pt x="275" y="302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268" y="128"/>
                  <a:pt x="268" y="128"/>
                  <a:pt x="268" y="128"/>
                </a:cubicBezTo>
                <a:cubicBezTo>
                  <a:pt x="304" y="130"/>
                  <a:pt x="371" y="130"/>
                  <a:pt x="399" y="111"/>
                </a:cubicBezTo>
                <a:cubicBezTo>
                  <a:pt x="440" y="84"/>
                  <a:pt x="536" y="0"/>
                  <a:pt x="53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pPr defTabSz="641663"/>
            <a:endParaRPr lang="zh-CN" altLang="zh-CN" sz="126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23" name="Freeform 14"/>
          <p:cNvSpPr>
            <a:spLocks noChangeArrowheads="1"/>
          </p:cNvSpPr>
          <p:nvPr/>
        </p:nvSpPr>
        <p:spPr bwMode="auto">
          <a:xfrm>
            <a:off x="828553" y="4303461"/>
            <a:ext cx="195025" cy="53579"/>
          </a:xfrm>
          <a:custGeom>
            <a:avLst/>
            <a:gdLst>
              <a:gd name="T0" fmla="*/ 87 w 102"/>
              <a:gd name="T1" fmla="*/ 0 h 28"/>
              <a:gd name="T2" fmla="*/ 102 w 102"/>
              <a:gd name="T3" fmla="*/ 15 h 28"/>
              <a:gd name="T4" fmla="*/ 94 w 102"/>
              <a:gd name="T5" fmla="*/ 28 h 28"/>
              <a:gd name="T6" fmla="*/ 13 w 102"/>
              <a:gd name="T7" fmla="*/ 5 h 28"/>
              <a:gd name="T8" fmla="*/ 0 w 102"/>
              <a:gd name="T9" fmla="*/ 0 h 28"/>
              <a:gd name="T10" fmla="*/ 87 w 102"/>
              <a:gd name="T11" fmla="*/ 0 h 2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2"/>
              <a:gd name="T19" fmla="*/ 0 h 28"/>
              <a:gd name="T20" fmla="*/ 102 w 102"/>
              <a:gd name="T21" fmla="*/ 28 h 2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2" h="28">
                <a:moveTo>
                  <a:pt x="87" y="0"/>
                </a:moveTo>
                <a:cubicBezTo>
                  <a:pt x="95" y="0"/>
                  <a:pt x="102" y="7"/>
                  <a:pt x="102" y="15"/>
                </a:cubicBezTo>
                <a:cubicBezTo>
                  <a:pt x="102" y="21"/>
                  <a:pt x="99" y="25"/>
                  <a:pt x="94" y="28"/>
                </a:cubicBezTo>
                <a:cubicBezTo>
                  <a:pt x="70" y="21"/>
                  <a:pt x="42" y="14"/>
                  <a:pt x="13" y="5"/>
                </a:cubicBezTo>
                <a:cubicBezTo>
                  <a:pt x="8" y="3"/>
                  <a:pt x="4" y="2"/>
                  <a:pt x="0" y="0"/>
                </a:cubicBezTo>
                <a:lnTo>
                  <a:pt x="8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pPr defTabSz="641663"/>
            <a:endParaRPr lang="zh-CN" altLang="zh-CN" sz="126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24" name="Oval 15"/>
          <p:cNvSpPr>
            <a:spLocks noChangeArrowheads="1"/>
          </p:cNvSpPr>
          <p:nvPr/>
        </p:nvSpPr>
        <p:spPr bwMode="auto">
          <a:xfrm>
            <a:off x="587138" y="3212114"/>
            <a:ext cx="365760" cy="365760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pPr defTabSz="641663"/>
            <a:endParaRPr lang="zh-CN" altLang="zh-CN" sz="126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25" name="Freeform 16"/>
          <p:cNvSpPr>
            <a:spLocks noChangeArrowheads="1"/>
          </p:cNvSpPr>
          <p:nvPr/>
        </p:nvSpPr>
        <p:spPr bwMode="auto">
          <a:xfrm>
            <a:off x="542846" y="4303461"/>
            <a:ext cx="410052" cy="57150"/>
          </a:xfrm>
          <a:custGeom>
            <a:avLst/>
            <a:gdLst>
              <a:gd name="T0" fmla="*/ 214 w 214"/>
              <a:gd name="T1" fmla="*/ 28 h 30"/>
              <a:gd name="T2" fmla="*/ 207 w 214"/>
              <a:gd name="T3" fmla="*/ 30 h 30"/>
              <a:gd name="T4" fmla="*/ 131 w 214"/>
              <a:gd name="T5" fmla="*/ 30 h 30"/>
              <a:gd name="T6" fmla="*/ 85 w 214"/>
              <a:gd name="T7" fmla="*/ 30 h 30"/>
              <a:gd name="T8" fmla="*/ 14 w 214"/>
              <a:gd name="T9" fmla="*/ 30 h 30"/>
              <a:gd name="T10" fmla="*/ 0 w 214"/>
              <a:gd name="T11" fmla="*/ 15 h 30"/>
              <a:gd name="T12" fmla="*/ 4 w 214"/>
              <a:gd name="T13" fmla="*/ 5 h 30"/>
              <a:gd name="T14" fmla="*/ 14 w 214"/>
              <a:gd name="T15" fmla="*/ 0 h 30"/>
              <a:gd name="T16" fmla="*/ 120 w 214"/>
              <a:gd name="T17" fmla="*/ 0 h 30"/>
              <a:gd name="T18" fmla="*/ 133 w 214"/>
              <a:gd name="T19" fmla="*/ 5 h 30"/>
              <a:gd name="T20" fmla="*/ 214 w 214"/>
              <a:gd name="T21" fmla="*/ 28 h 3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4"/>
              <a:gd name="T34" fmla="*/ 0 h 30"/>
              <a:gd name="T35" fmla="*/ 214 w 214"/>
              <a:gd name="T36" fmla="*/ 30 h 3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4" h="30">
                <a:moveTo>
                  <a:pt x="214" y="28"/>
                </a:moveTo>
                <a:cubicBezTo>
                  <a:pt x="212" y="29"/>
                  <a:pt x="209" y="30"/>
                  <a:pt x="207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85" y="30"/>
                  <a:pt x="85" y="30"/>
                  <a:pt x="85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6" y="30"/>
                  <a:pt x="0" y="23"/>
                  <a:pt x="0" y="15"/>
                </a:cubicBezTo>
                <a:cubicBezTo>
                  <a:pt x="0" y="11"/>
                  <a:pt x="1" y="7"/>
                  <a:pt x="4" y="5"/>
                </a:cubicBezTo>
                <a:cubicBezTo>
                  <a:pt x="7" y="2"/>
                  <a:pt x="10" y="0"/>
                  <a:pt x="14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4" y="2"/>
                  <a:pt x="128" y="3"/>
                  <a:pt x="133" y="5"/>
                </a:cubicBezTo>
                <a:cubicBezTo>
                  <a:pt x="162" y="14"/>
                  <a:pt x="190" y="21"/>
                  <a:pt x="214" y="28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pPr defTabSz="641663"/>
            <a:endParaRPr lang="zh-CN" altLang="zh-CN" sz="126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26" name="Freeform 17"/>
          <p:cNvSpPr>
            <a:spLocks noChangeArrowheads="1"/>
          </p:cNvSpPr>
          <p:nvPr/>
        </p:nvSpPr>
        <p:spPr bwMode="auto">
          <a:xfrm>
            <a:off x="730490" y="3645919"/>
            <a:ext cx="124302" cy="348615"/>
          </a:xfrm>
          <a:custGeom>
            <a:avLst/>
            <a:gdLst>
              <a:gd name="T0" fmla="*/ 86 w 174"/>
              <a:gd name="T1" fmla="*/ 0 h 488"/>
              <a:gd name="T2" fmla="*/ 174 w 174"/>
              <a:gd name="T3" fmla="*/ 373 h 488"/>
              <a:gd name="T4" fmla="*/ 86 w 174"/>
              <a:gd name="T5" fmla="*/ 488 h 488"/>
              <a:gd name="T6" fmla="*/ 0 w 174"/>
              <a:gd name="T7" fmla="*/ 365 h 488"/>
              <a:gd name="T8" fmla="*/ 86 w 174"/>
              <a:gd name="T9" fmla="*/ 0 h 4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4"/>
              <a:gd name="T16" fmla="*/ 0 h 488"/>
              <a:gd name="T17" fmla="*/ 174 w 174"/>
              <a:gd name="T18" fmla="*/ 488 h 4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4" h="488">
                <a:moveTo>
                  <a:pt x="86" y="0"/>
                </a:moveTo>
                <a:lnTo>
                  <a:pt x="174" y="373"/>
                </a:lnTo>
                <a:lnTo>
                  <a:pt x="86" y="488"/>
                </a:lnTo>
                <a:lnTo>
                  <a:pt x="0" y="365"/>
                </a:lnTo>
                <a:lnTo>
                  <a:pt x="86" y="0"/>
                </a:lnTo>
                <a:close/>
              </a:path>
            </a:pathLst>
          </a:custGeom>
          <a:solidFill>
            <a:srgbClr val="00A0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pPr defTabSz="641663"/>
            <a:endParaRPr lang="zh-CN" altLang="zh-CN" sz="1260">
              <a:solidFill>
                <a:srgbClr val="000000"/>
              </a:solidFill>
              <a:sym typeface="宋体" pitchFamily="2" charset="-122"/>
            </a:endParaRPr>
          </a:p>
        </p:txBody>
      </p:sp>
      <p:sp>
        <p:nvSpPr>
          <p:cNvPr id="27" name="Rectangle 18"/>
          <p:cNvSpPr>
            <a:spLocks noChangeArrowheads="1"/>
          </p:cNvSpPr>
          <p:nvPr/>
        </p:nvSpPr>
        <p:spPr bwMode="auto">
          <a:xfrm>
            <a:off x="793710" y="4332036"/>
            <a:ext cx="87868" cy="735807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pPr defTabSz="641663"/>
            <a:endParaRPr lang="zh-CN" altLang="zh-CN" sz="1260">
              <a:solidFill>
                <a:srgbClr val="000000"/>
              </a:solidFill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712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1"/>
          <p:cNvGrpSpPr/>
          <p:nvPr/>
        </p:nvGrpSpPr>
        <p:grpSpPr>
          <a:xfrm>
            <a:off x="1137219" y="2392087"/>
            <a:ext cx="4406890" cy="741038"/>
            <a:chOff x="2987824" y="2780928"/>
            <a:chExt cx="4032448" cy="576064"/>
          </a:xfrm>
        </p:grpSpPr>
        <p:sp>
          <p:nvSpPr>
            <p:cNvPr id="31" name="流程图: 过程 2"/>
            <p:cNvSpPr/>
            <p:nvPr/>
          </p:nvSpPr>
          <p:spPr>
            <a:xfrm>
              <a:off x="2987824" y="2780928"/>
              <a:ext cx="360040" cy="360040"/>
            </a:xfrm>
            <a:prstGeom prst="flowChartProcess">
              <a:avLst/>
            </a:prstGeom>
            <a:solidFill>
              <a:srgbClr val="C1E2E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zh-CN" sz="2160" kern="0" dirty="0">
                  <a:solidFill>
                    <a:sysClr val="window" lastClr="FFFFFF"/>
                  </a:solidFill>
                  <a:latin typeface="Broadway" pitchFamily="82" charset="0"/>
                </a:rPr>
                <a:t>1</a:t>
              </a:r>
              <a:endParaRPr lang="zh-CN" altLang="en-US" sz="2160" kern="0" dirty="0">
                <a:solidFill>
                  <a:sysClr val="window" lastClr="FFFFFF"/>
                </a:solidFill>
                <a:latin typeface="Broadway" pitchFamily="82" charset="0"/>
              </a:endParaRPr>
            </a:p>
          </p:txBody>
        </p:sp>
        <p:cxnSp>
          <p:nvCxnSpPr>
            <p:cNvPr id="32" name="直接连接符 4"/>
            <p:cNvCxnSpPr/>
            <p:nvPr/>
          </p:nvCxnSpPr>
          <p:spPr>
            <a:xfrm>
              <a:off x="3347864" y="3140968"/>
              <a:ext cx="0" cy="216024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solid"/>
            </a:ln>
            <a:effectLst/>
          </p:spPr>
        </p:cxnSp>
        <p:cxnSp>
          <p:nvCxnSpPr>
            <p:cNvPr id="33" name="直接连接符 5"/>
            <p:cNvCxnSpPr/>
            <p:nvPr/>
          </p:nvCxnSpPr>
          <p:spPr>
            <a:xfrm>
              <a:off x="3347864" y="3140968"/>
              <a:ext cx="3672408" cy="0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solid"/>
            </a:ln>
            <a:effectLst/>
          </p:spPr>
        </p:cxnSp>
      </p:grpSp>
      <p:grpSp>
        <p:nvGrpSpPr>
          <p:cNvPr id="34" name="组合 6"/>
          <p:cNvGrpSpPr/>
          <p:nvPr/>
        </p:nvGrpSpPr>
        <p:grpSpPr>
          <a:xfrm>
            <a:off x="1137219" y="3882653"/>
            <a:ext cx="4406890" cy="741038"/>
            <a:chOff x="2987824" y="2780928"/>
            <a:chExt cx="4032448" cy="576064"/>
          </a:xfrm>
        </p:grpSpPr>
        <p:sp>
          <p:nvSpPr>
            <p:cNvPr id="35" name="流程图: 过程 7"/>
            <p:cNvSpPr/>
            <p:nvPr/>
          </p:nvSpPr>
          <p:spPr>
            <a:xfrm>
              <a:off x="2987824" y="2780928"/>
              <a:ext cx="360040" cy="360040"/>
            </a:xfrm>
            <a:prstGeom prst="flowChartProcess">
              <a:avLst/>
            </a:prstGeom>
            <a:solidFill>
              <a:srgbClr val="C1E2E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altLang="zh-CN" sz="2160" kern="0" dirty="0">
                  <a:solidFill>
                    <a:sysClr val="window" lastClr="FFFFFF"/>
                  </a:solidFill>
                  <a:latin typeface="Broadway" pitchFamily="82" charset="0"/>
                </a:rPr>
                <a:t>2</a:t>
              </a:r>
              <a:endParaRPr lang="zh-CN" altLang="en-US" sz="2160" kern="0" dirty="0">
                <a:solidFill>
                  <a:sysClr val="window" lastClr="FFFFFF"/>
                </a:solidFill>
                <a:latin typeface="Broadway" pitchFamily="82" charset="0"/>
              </a:endParaRPr>
            </a:p>
          </p:txBody>
        </p:sp>
        <p:cxnSp>
          <p:nvCxnSpPr>
            <p:cNvPr id="36" name="直接连接符 9"/>
            <p:cNvCxnSpPr/>
            <p:nvPr/>
          </p:nvCxnSpPr>
          <p:spPr>
            <a:xfrm>
              <a:off x="3347864" y="3140968"/>
              <a:ext cx="0" cy="216024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solid"/>
            </a:ln>
            <a:effectLst/>
          </p:spPr>
        </p:cxnSp>
        <p:cxnSp>
          <p:nvCxnSpPr>
            <p:cNvPr id="37" name="直接连接符 10"/>
            <p:cNvCxnSpPr/>
            <p:nvPr/>
          </p:nvCxnSpPr>
          <p:spPr>
            <a:xfrm>
              <a:off x="3347864" y="3140968"/>
              <a:ext cx="3672408" cy="0"/>
            </a:xfrm>
            <a:prstGeom prst="line">
              <a:avLst/>
            </a:prstGeom>
            <a:noFill/>
            <a:ln w="9525" cap="flat" cmpd="sng" algn="ctr">
              <a:solidFill>
                <a:srgbClr val="00B0F0"/>
              </a:solidFill>
              <a:prstDash val="solid"/>
            </a:ln>
            <a:effectLst/>
          </p:spPr>
        </p:cxnSp>
      </p:grpSp>
      <p:grpSp>
        <p:nvGrpSpPr>
          <p:cNvPr id="38" name="组合 14"/>
          <p:cNvGrpSpPr>
            <a:grpSpLocks/>
          </p:cNvGrpSpPr>
          <p:nvPr/>
        </p:nvGrpSpPr>
        <p:grpSpPr bwMode="auto">
          <a:xfrm>
            <a:off x="5986473" y="2271715"/>
            <a:ext cx="1431608" cy="1478757"/>
            <a:chOff x="7090890" y="1139100"/>
            <a:chExt cx="1590675" cy="1971675"/>
          </a:xfrm>
        </p:grpSpPr>
        <p:pic>
          <p:nvPicPr>
            <p:cNvPr id="39" name="Picture 2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90890" y="1139100"/>
              <a:ext cx="1590675" cy="1971675"/>
            </a:xfrm>
            <a:prstGeom prst="rect">
              <a:avLst/>
            </a:prstGeom>
            <a:noFill/>
            <a:ln w="9525" algn="ctr">
              <a:solidFill>
                <a:sysClr val="window" lastClr="FFFFFF"/>
              </a:solidFill>
              <a:miter lim="800000"/>
              <a:headEnd/>
              <a:tailEnd/>
            </a:ln>
          </p:spPr>
        </p:pic>
        <p:sp>
          <p:nvSpPr>
            <p:cNvPr id="40" name="Text Box 24"/>
            <p:cNvSpPr txBox="1">
              <a:spLocks noChangeArrowheads="1"/>
            </p:cNvSpPr>
            <p:nvPr/>
          </p:nvSpPr>
          <p:spPr bwMode="auto">
            <a:xfrm>
              <a:off x="8031182" y="2348358"/>
              <a:ext cx="228600" cy="482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80974" tIns="42107" rIns="80974" bIns="42107">
              <a:spAutoFit/>
            </a:bodyPr>
            <a:lstStyle/>
            <a:p>
              <a:pPr marL="182880" indent="-182880" algn="ctr" defTabSz="360045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  <a:tabLst>
                  <a:tab pos="358617" algn="l"/>
                  <a:tab pos="721520" algn="l"/>
                  <a:tab pos="1081565" algn="l"/>
                  <a:tab pos="1441610" algn="l"/>
                  <a:tab pos="1803083" algn="l"/>
                  <a:tab pos="2165985" algn="l"/>
                  <a:tab pos="2523173" algn="l"/>
                  <a:tab pos="2886075" algn="l"/>
                  <a:tab pos="3246120" algn="l"/>
                  <a:tab pos="3606165" algn="l"/>
                  <a:tab pos="3966210" algn="l"/>
                  <a:tab pos="4330542" algn="l"/>
                  <a:tab pos="4692015" algn="l"/>
                  <a:tab pos="5052060" algn="l"/>
                  <a:tab pos="5412105" algn="l"/>
                  <a:tab pos="5773580" algn="l"/>
                  <a:tab pos="6133625" algn="l"/>
                  <a:tab pos="6496527" algn="l"/>
                  <a:tab pos="6856572" algn="l"/>
                  <a:tab pos="7218045" algn="l"/>
                </a:tabLst>
                <a:defRPr/>
              </a:pPr>
              <a:r>
                <a:rPr lang="en-US" altLang="zh-CN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41" name="Text Box 25"/>
            <p:cNvSpPr txBox="1">
              <a:spLocks noChangeArrowheads="1"/>
            </p:cNvSpPr>
            <p:nvPr/>
          </p:nvSpPr>
          <p:spPr bwMode="auto">
            <a:xfrm>
              <a:off x="7445395" y="2346770"/>
              <a:ext cx="228600" cy="482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80974" tIns="42107" rIns="80974" bIns="42107">
              <a:spAutoFit/>
            </a:bodyPr>
            <a:lstStyle/>
            <a:p>
              <a:pPr marL="182880" indent="-182880" algn="ctr" defTabSz="360045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  <a:tabLst>
                  <a:tab pos="358617" algn="l"/>
                  <a:tab pos="721520" algn="l"/>
                  <a:tab pos="1081565" algn="l"/>
                  <a:tab pos="1441610" algn="l"/>
                  <a:tab pos="1803083" algn="l"/>
                  <a:tab pos="2165985" algn="l"/>
                  <a:tab pos="2523173" algn="l"/>
                  <a:tab pos="2886075" algn="l"/>
                  <a:tab pos="3246120" algn="l"/>
                  <a:tab pos="3606165" algn="l"/>
                  <a:tab pos="3966210" algn="l"/>
                  <a:tab pos="4330542" algn="l"/>
                  <a:tab pos="4692015" algn="l"/>
                  <a:tab pos="5052060" algn="l"/>
                  <a:tab pos="5412105" algn="l"/>
                  <a:tab pos="5773580" algn="l"/>
                  <a:tab pos="6133625" algn="l"/>
                  <a:tab pos="6496527" algn="l"/>
                  <a:tab pos="6856572" algn="l"/>
                  <a:tab pos="7218045" algn="l"/>
                </a:tabLst>
                <a:defRPr/>
              </a:pPr>
              <a:r>
                <a:rPr lang="en-US" altLang="zh-CN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  <p:sp>
          <p:nvSpPr>
            <p:cNvPr id="42" name="Text Box 26"/>
            <p:cNvSpPr txBox="1">
              <a:spLocks noChangeArrowheads="1"/>
            </p:cNvSpPr>
            <p:nvPr/>
          </p:nvSpPr>
          <p:spPr bwMode="auto">
            <a:xfrm>
              <a:off x="7739082" y="2346770"/>
              <a:ext cx="228600" cy="482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80974" tIns="42107" rIns="80974" bIns="42107">
              <a:spAutoFit/>
            </a:bodyPr>
            <a:lstStyle/>
            <a:p>
              <a:pPr marL="182880" indent="-182880" algn="ctr" defTabSz="360045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  <a:tabLst>
                  <a:tab pos="358617" algn="l"/>
                  <a:tab pos="721520" algn="l"/>
                  <a:tab pos="1081565" algn="l"/>
                  <a:tab pos="1441610" algn="l"/>
                  <a:tab pos="1803083" algn="l"/>
                  <a:tab pos="2165985" algn="l"/>
                  <a:tab pos="2523173" algn="l"/>
                  <a:tab pos="2886075" algn="l"/>
                  <a:tab pos="3246120" algn="l"/>
                  <a:tab pos="3606165" algn="l"/>
                  <a:tab pos="3966210" algn="l"/>
                  <a:tab pos="4330542" algn="l"/>
                  <a:tab pos="4692015" algn="l"/>
                  <a:tab pos="5052060" algn="l"/>
                  <a:tab pos="5412105" algn="l"/>
                  <a:tab pos="5773580" algn="l"/>
                  <a:tab pos="6133625" algn="l"/>
                  <a:tab pos="6496527" algn="l"/>
                  <a:tab pos="6856572" algn="l"/>
                  <a:tab pos="7218045" algn="l"/>
                </a:tabLst>
                <a:defRPr/>
              </a:pPr>
              <a:r>
                <a:rPr lang="en-US" altLang="zh-CN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</a:p>
          </p:txBody>
        </p:sp>
        <p:sp>
          <p:nvSpPr>
            <p:cNvPr id="43" name="Text Box 27"/>
            <p:cNvSpPr txBox="1">
              <a:spLocks noChangeArrowheads="1"/>
            </p:cNvSpPr>
            <p:nvPr/>
          </p:nvSpPr>
          <p:spPr bwMode="auto">
            <a:xfrm>
              <a:off x="8043882" y="1826070"/>
              <a:ext cx="228600" cy="482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80974" tIns="42107" rIns="80974" bIns="42107">
              <a:spAutoFit/>
            </a:bodyPr>
            <a:lstStyle/>
            <a:p>
              <a:pPr marL="182880" indent="-182880" algn="ctr" defTabSz="360045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  <a:tabLst>
                  <a:tab pos="358617" algn="l"/>
                  <a:tab pos="721520" algn="l"/>
                  <a:tab pos="1081565" algn="l"/>
                  <a:tab pos="1441610" algn="l"/>
                  <a:tab pos="1803083" algn="l"/>
                  <a:tab pos="2165985" algn="l"/>
                  <a:tab pos="2523173" algn="l"/>
                  <a:tab pos="2886075" algn="l"/>
                  <a:tab pos="3246120" algn="l"/>
                  <a:tab pos="3606165" algn="l"/>
                  <a:tab pos="3966210" algn="l"/>
                  <a:tab pos="4330542" algn="l"/>
                  <a:tab pos="4692015" algn="l"/>
                  <a:tab pos="5052060" algn="l"/>
                  <a:tab pos="5412105" algn="l"/>
                  <a:tab pos="5773580" algn="l"/>
                  <a:tab pos="6133625" algn="l"/>
                  <a:tab pos="6496527" algn="l"/>
                  <a:tab pos="6856572" algn="l"/>
                  <a:tab pos="7218045" algn="l"/>
                </a:tabLst>
                <a:defRPr/>
              </a:pPr>
              <a:r>
                <a:rPr lang="en-US" altLang="zh-CN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</a:p>
          </p:txBody>
        </p:sp>
      </p:grpSp>
      <p:grpSp>
        <p:nvGrpSpPr>
          <p:cNvPr id="44" name="组合 4"/>
          <p:cNvGrpSpPr>
            <a:grpSpLocks/>
          </p:cNvGrpSpPr>
          <p:nvPr/>
        </p:nvGrpSpPr>
        <p:grpSpPr bwMode="auto">
          <a:xfrm>
            <a:off x="5986472" y="4071953"/>
            <a:ext cx="1508760" cy="1543050"/>
            <a:chOff x="7090890" y="3661500"/>
            <a:chExt cx="1676400" cy="2057400"/>
          </a:xfrm>
        </p:grpSpPr>
        <p:pic>
          <p:nvPicPr>
            <p:cNvPr id="45" name="Picture 2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90890" y="3661500"/>
              <a:ext cx="1676400" cy="2057400"/>
            </a:xfrm>
            <a:prstGeom prst="rect">
              <a:avLst/>
            </a:prstGeom>
            <a:noFill/>
            <a:ln w="9525" algn="ctr">
              <a:solidFill>
                <a:sysClr val="window" lastClr="FFFFFF"/>
              </a:solidFill>
              <a:miter lim="800000"/>
              <a:headEnd/>
              <a:tailEnd/>
            </a:ln>
          </p:spPr>
        </p:pic>
        <p:sp>
          <p:nvSpPr>
            <p:cNvPr id="46" name="Text Box 28"/>
            <p:cNvSpPr txBox="1">
              <a:spLocks noChangeArrowheads="1"/>
            </p:cNvSpPr>
            <p:nvPr/>
          </p:nvSpPr>
          <p:spPr bwMode="auto">
            <a:xfrm>
              <a:off x="8128003" y="4338423"/>
              <a:ext cx="228600" cy="482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80974" tIns="42107" rIns="80974" bIns="42107">
              <a:spAutoFit/>
            </a:bodyPr>
            <a:lstStyle/>
            <a:p>
              <a:pPr marL="182880" indent="-182880" algn="ctr" defTabSz="360045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  <a:tabLst>
                  <a:tab pos="358617" algn="l"/>
                  <a:tab pos="721520" algn="l"/>
                  <a:tab pos="1081565" algn="l"/>
                  <a:tab pos="1441610" algn="l"/>
                  <a:tab pos="1803083" algn="l"/>
                  <a:tab pos="2165985" algn="l"/>
                  <a:tab pos="2523173" algn="l"/>
                  <a:tab pos="2886075" algn="l"/>
                  <a:tab pos="3246120" algn="l"/>
                  <a:tab pos="3606165" algn="l"/>
                  <a:tab pos="3966210" algn="l"/>
                  <a:tab pos="4330542" algn="l"/>
                  <a:tab pos="4692015" algn="l"/>
                  <a:tab pos="5052060" algn="l"/>
                  <a:tab pos="5412105" algn="l"/>
                  <a:tab pos="5773580" algn="l"/>
                  <a:tab pos="6133625" algn="l"/>
                  <a:tab pos="6496527" algn="l"/>
                  <a:tab pos="6856572" algn="l"/>
                  <a:tab pos="7218045" algn="l"/>
                </a:tabLst>
                <a:defRPr/>
              </a:pPr>
              <a:r>
                <a:rPr lang="en-US" altLang="zh-CN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  <p:sp>
          <p:nvSpPr>
            <p:cNvPr id="47" name="Text Box 29"/>
            <p:cNvSpPr txBox="1">
              <a:spLocks noChangeArrowheads="1"/>
            </p:cNvSpPr>
            <p:nvPr/>
          </p:nvSpPr>
          <p:spPr bwMode="auto">
            <a:xfrm>
              <a:off x="8099428" y="4887697"/>
              <a:ext cx="228600" cy="482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80974" tIns="42107" rIns="80974" bIns="42107">
              <a:spAutoFit/>
            </a:bodyPr>
            <a:lstStyle/>
            <a:p>
              <a:pPr marL="182880" indent="-182880" algn="ctr" defTabSz="360045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  <a:tabLst>
                  <a:tab pos="358617" algn="l"/>
                  <a:tab pos="721520" algn="l"/>
                  <a:tab pos="1081565" algn="l"/>
                  <a:tab pos="1441610" algn="l"/>
                  <a:tab pos="1803083" algn="l"/>
                  <a:tab pos="2165985" algn="l"/>
                  <a:tab pos="2523173" algn="l"/>
                  <a:tab pos="2886075" algn="l"/>
                  <a:tab pos="3246120" algn="l"/>
                  <a:tab pos="3606165" algn="l"/>
                  <a:tab pos="3966210" algn="l"/>
                  <a:tab pos="4330542" algn="l"/>
                  <a:tab pos="4692015" algn="l"/>
                  <a:tab pos="5052060" algn="l"/>
                  <a:tab pos="5412105" algn="l"/>
                  <a:tab pos="5773580" algn="l"/>
                  <a:tab pos="6133625" algn="l"/>
                  <a:tab pos="6496527" algn="l"/>
                  <a:tab pos="6856572" algn="l"/>
                  <a:tab pos="7218045" algn="l"/>
                </a:tabLst>
                <a:defRPr/>
              </a:pPr>
              <a:r>
                <a:rPr lang="en-US" altLang="zh-CN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  <p:sp>
          <p:nvSpPr>
            <p:cNvPr id="48" name="Text Box 30"/>
            <p:cNvSpPr txBox="1">
              <a:spLocks noChangeArrowheads="1"/>
            </p:cNvSpPr>
            <p:nvPr/>
          </p:nvSpPr>
          <p:spPr bwMode="auto">
            <a:xfrm>
              <a:off x="7507290" y="4892460"/>
              <a:ext cx="228600" cy="482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80974" tIns="42107" rIns="80974" bIns="42107">
              <a:spAutoFit/>
            </a:bodyPr>
            <a:lstStyle/>
            <a:p>
              <a:pPr marL="182880" indent="-182880" algn="ctr" defTabSz="360045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  <a:tabLst>
                  <a:tab pos="358617" algn="l"/>
                  <a:tab pos="721520" algn="l"/>
                  <a:tab pos="1081565" algn="l"/>
                  <a:tab pos="1441610" algn="l"/>
                  <a:tab pos="1803083" algn="l"/>
                  <a:tab pos="2165985" algn="l"/>
                  <a:tab pos="2523173" algn="l"/>
                  <a:tab pos="2886075" algn="l"/>
                  <a:tab pos="3246120" algn="l"/>
                  <a:tab pos="3606165" algn="l"/>
                  <a:tab pos="3966210" algn="l"/>
                  <a:tab pos="4330542" algn="l"/>
                  <a:tab pos="4692015" algn="l"/>
                  <a:tab pos="5052060" algn="l"/>
                  <a:tab pos="5412105" algn="l"/>
                  <a:tab pos="5773580" algn="l"/>
                  <a:tab pos="6133625" algn="l"/>
                  <a:tab pos="6496527" algn="l"/>
                  <a:tab pos="6856572" algn="l"/>
                  <a:tab pos="7218045" algn="l"/>
                </a:tabLst>
                <a:defRPr/>
              </a:pPr>
              <a:r>
                <a:rPr lang="en-US" altLang="zh-CN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</a:p>
          </p:txBody>
        </p:sp>
        <p:sp>
          <p:nvSpPr>
            <p:cNvPr id="49" name="Text Box 31"/>
            <p:cNvSpPr txBox="1">
              <a:spLocks noChangeArrowheads="1"/>
            </p:cNvSpPr>
            <p:nvPr/>
          </p:nvSpPr>
          <p:spPr bwMode="auto">
            <a:xfrm>
              <a:off x="7816853" y="4887697"/>
              <a:ext cx="228600" cy="4827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80974" tIns="42107" rIns="80974" bIns="42107">
              <a:spAutoFit/>
            </a:bodyPr>
            <a:lstStyle/>
            <a:p>
              <a:pPr marL="182880" indent="-182880" algn="ctr" defTabSz="360045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  <a:tabLst>
                  <a:tab pos="358617" algn="l"/>
                  <a:tab pos="721520" algn="l"/>
                  <a:tab pos="1081565" algn="l"/>
                  <a:tab pos="1441610" algn="l"/>
                  <a:tab pos="1803083" algn="l"/>
                  <a:tab pos="2165985" algn="l"/>
                  <a:tab pos="2523173" algn="l"/>
                  <a:tab pos="2886075" algn="l"/>
                  <a:tab pos="3246120" algn="l"/>
                  <a:tab pos="3606165" algn="l"/>
                  <a:tab pos="3966210" algn="l"/>
                  <a:tab pos="4330542" algn="l"/>
                  <a:tab pos="4692015" algn="l"/>
                  <a:tab pos="5052060" algn="l"/>
                  <a:tab pos="5412105" algn="l"/>
                  <a:tab pos="5773580" algn="l"/>
                  <a:tab pos="6133625" algn="l"/>
                  <a:tab pos="6496527" algn="l"/>
                  <a:tab pos="6856572" algn="l"/>
                  <a:tab pos="7218045" algn="l"/>
                </a:tabLst>
                <a:defRPr/>
              </a:pPr>
              <a:r>
                <a:rPr lang="en-US" altLang="zh-CN" ker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</a:p>
          </p:txBody>
        </p:sp>
      </p:grpSp>
      <p:sp>
        <p:nvSpPr>
          <p:cNvPr id="50" name="矩形 49"/>
          <p:cNvSpPr/>
          <p:nvPr/>
        </p:nvSpPr>
        <p:spPr>
          <a:xfrm>
            <a:off x="1590868" y="2568737"/>
            <a:ext cx="250100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7190" indent="-182880" defTabSz="360045">
              <a:spcBef>
                <a:spcPct val="50000"/>
              </a:spcBef>
              <a:spcAft>
                <a:spcPts val="270"/>
              </a:spcAft>
              <a:buClr>
                <a:srgbClr val="486AC1"/>
              </a:buClr>
              <a:buSzPct val="100000"/>
              <a:tabLst>
                <a:tab pos="358617" algn="l"/>
                <a:tab pos="721520" algn="l"/>
                <a:tab pos="1081565" algn="l"/>
                <a:tab pos="1441610" algn="l"/>
                <a:tab pos="1803083" algn="l"/>
                <a:tab pos="2165985" algn="l"/>
                <a:tab pos="2523173" algn="l"/>
                <a:tab pos="2886075" algn="l"/>
                <a:tab pos="3246120" algn="l"/>
                <a:tab pos="3606165" algn="l"/>
                <a:tab pos="3966210" algn="l"/>
                <a:tab pos="4330542" algn="l"/>
                <a:tab pos="4692015" algn="l"/>
                <a:tab pos="5052060" algn="l"/>
                <a:tab pos="5412105" algn="l"/>
                <a:tab pos="5773580" algn="l"/>
                <a:tab pos="6133625" algn="l"/>
                <a:tab pos="6496527" algn="l"/>
                <a:tab pos="6856572" algn="l"/>
                <a:tab pos="7218045" algn="l"/>
              </a:tabLst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双排座轿车</a:t>
            </a:r>
            <a:r>
              <a:rPr lang="en-US" altLang="zh-CN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专业司机驾车</a:t>
            </a:r>
          </a:p>
        </p:txBody>
      </p:sp>
      <p:sp>
        <p:nvSpPr>
          <p:cNvPr id="51" name="矩形 50"/>
          <p:cNvSpPr/>
          <p:nvPr/>
        </p:nvSpPr>
        <p:spPr>
          <a:xfrm>
            <a:off x="1377930" y="2845736"/>
            <a:ext cx="4082855" cy="848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7190" indent="-182880" defTabSz="360045">
              <a:lnSpc>
                <a:spcPct val="130000"/>
              </a:lnSpc>
              <a:spcBef>
                <a:spcPct val="20000"/>
              </a:spcBef>
              <a:tabLst>
                <a:tab pos="358617" algn="l"/>
                <a:tab pos="721520" algn="l"/>
                <a:tab pos="1081565" algn="l"/>
                <a:tab pos="1441610" algn="l"/>
                <a:tab pos="1803083" algn="l"/>
                <a:tab pos="2165985" algn="l"/>
                <a:tab pos="2523173" algn="l"/>
                <a:tab pos="2886075" algn="l"/>
                <a:tab pos="3246120" algn="l"/>
                <a:tab pos="3606165" algn="l"/>
                <a:tab pos="3966210" algn="l"/>
                <a:tab pos="4330542" algn="l"/>
                <a:tab pos="4692015" algn="l"/>
                <a:tab pos="5052060" algn="l"/>
                <a:tab pos="5412105" algn="l"/>
                <a:tab pos="5773580" algn="l"/>
                <a:tab pos="6133625" algn="l"/>
                <a:tab pos="6496527" algn="l"/>
                <a:tab pos="6856572" algn="l"/>
                <a:tab pos="7218045" algn="l"/>
              </a:tabLst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一般商务或公务接待场合。主要考虑乘车者的安全性和下车时是否方便，第二排最右位置为上座位。而前排副驾一般为陪同人员座位。</a:t>
            </a:r>
          </a:p>
        </p:txBody>
      </p:sp>
      <p:sp>
        <p:nvSpPr>
          <p:cNvPr id="52" name="矩形 51"/>
          <p:cNvSpPr/>
          <p:nvPr/>
        </p:nvSpPr>
        <p:spPr>
          <a:xfrm>
            <a:off x="1615568" y="4071953"/>
            <a:ext cx="2569934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7190" indent="-182880" defTabSz="360045">
              <a:spcBef>
                <a:spcPct val="50000"/>
              </a:spcBef>
              <a:spcAft>
                <a:spcPts val="270"/>
              </a:spcAft>
              <a:buClr>
                <a:srgbClr val="486AC1"/>
              </a:buClr>
              <a:buSzPct val="100000"/>
              <a:tabLst>
                <a:tab pos="358617" algn="l"/>
                <a:tab pos="721520" algn="l"/>
                <a:tab pos="1081565" algn="l"/>
                <a:tab pos="1441610" algn="l"/>
                <a:tab pos="1803083" algn="l"/>
                <a:tab pos="2165985" algn="l"/>
                <a:tab pos="2523173" algn="l"/>
                <a:tab pos="2886075" algn="l"/>
                <a:tab pos="3246120" algn="l"/>
                <a:tab pos="3606165" algn="l"/>
                <a:tab pos="3966210" algn="l"/>
                <a:tab pos="4330542" algn="l"/>
                <a:tab pos="4692015" algn="l"/>
                <a:tab pos="5052060" algn="l"/>
                <a:tab pos="5412105" algn="l"/>
                <a:tab pos="5773580" algn="l"/>
                <a:tab pos="6133625" algn="l"/>
                <a:tab pos="6496527" algn="l"/>
                <a:tab pos="6856572" algn="l"/>
                <a:tab pos="7218045" algn="l"/>
              </a:tabLst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双排座轿车</a:t>
            </a:r>
            <a:r>
              <a:rPr lang="en-US" altLang="zh-CN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主人</a:t>
            </a:r>
            <a:r>
              <a:rPr lang="en-US" altLang="zh-CN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领导驾车</a:t>
            </a:r>
          </a:p>
        </p:txBody>
      </p:sp>
      <p:sp>
        <p:nvSpPr>
          <p:cNvPr id="53" name="矩形 52"/>
          <p:cNvSpPr/>
          <p:nvPr/>
        </p:nvSpPr>
        <p:spPr>
          <a:xfrm>
            <a:off x="1649381" y="4401108"/>
            <a:ext cx="4114800" cy="790409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360045">
              <a:lnSpc>
                <a:spcPct val="120000"/>
              </a:lnSpc>
              <a:tabLst>
                <a:tab pos="358617" algn="l"/>
                <a:tab pos="721520" algn="l"/>
                <a:tab pos="1081565" algn="l"/>
                <a:tab pos="1441610" algn="l"/>
                <a:tab pos="1803083" algn="l"/>
                <a:tab pos="2165985" algn="l"/>
                <a:tab pos="2523173" algn="l"/>
                <a:tab pos="2886075" algn="l"/>
                <a:tab pos="3246120" algn="l"/>
                <a:tab pos="3606165" algn="l"/>
                <a:tab pos="3966210" algn="l"/>
                <a:tab pos="4330542" algn="l"/>
                <a:tab pos="4692015" algn="l"/>
                <a:tab pos="5052060" algn="l"/>
                <a:tab pos="5412105" algn="l"/>
                <a:tab pos="5773580" algn="l"/>
                <a:tab pos="6133625" algn="l"/>
                <a:tab pos="6496527" algn="l"/>
                <a:tab pos="6856572" algn="l"/>
                <a:tab pos="7218045" algn="l"/>
              </a:tabLst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主人或领导亲自驾驶汽车时副驾位置为上座位。如果有两位客人，则与主人</a:t>
            </a:r>
            <a:r>
              <a:rPr lang="en-US" altLang="zh-CN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领导较熟悉、关系密切的一位坐在前面副驾位。</a:t>
            </a:r>
          </a:p>
        </p:txBody>
      </p:sp>
      <p:sp>
        <p:nvSpPr>
          <p:cNvPr id="54" name="Rectangle 2"/>
          <p:cNvSpPr txBox="1">
            <a:spLocks noChangeArrowheads="1"/>
          </p:cNvSpPr>
          <p:nvPr/>
        </p:nvSpPr>
        <p:spPr bwMode="auto">
          <a:xfrm>
            <a:off x="332930" y="1134589"/>
            <a:ext cx="7406640" cy="4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269" tIns="41135" rIns="82269" bIns="41135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zh-CN" altLang="en-US" sz="2070" dirty="0">
                <a:solidFill>
                  <a:prstClr val="black"/>
                </a:solidFill>
                <a:latin typeface="Calibri"/>
                <a:ea typeface="黑体" pitchFamily="2" charset="-122"/>
              </a:rPr>
              <a:t>接待</a:t>
            </a:r>
          </a:p>
        </p:txBody>
      </p:sp>
      <p:grpSp>
        <p:nvGrpSpPr>
          <p:cNvPr id="55" name="组合 28"/>
          <p:cNvGrpSpPr/>
          <p:nvPr/>
        </p:nvGrpSpPr>
        <p:grpSpPr>
          <a:xfrm>
            <a:off x="64897" y="1156016"/>
            <a:ext cx="310442" cy="249825"/>
            <a:chOff x="-571536" y="1639746"/>
            <a:chExt cx="3724474" cy="2997228"/>
          </a:xfrm>
        </p:grpSpPr>
        <p:graphicFrame>
          <p:nvGraphicFramePr>
            <p:cNvPr id="56" name="图表 55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7" name="椭圆 56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9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1pPr>
            <a:lvl2pPr marL="557213" indent="-214313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2pPr>
            <a:lvl3pPr marL="8572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3pPr>
            <a:lvl4pPr marL="12001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4pPr>
            <a:lvl5pPr marL="15430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5pPr>
            <a:lvl6pPr marL="18859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6pPr>
            <a:lvl7pPr marL="22288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7pPr>
            <a:lvl8pPr marL="25717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8pPr>
            <a:lvl9pPr marL="29146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>
              <a:buFont typeface="Arial" charset="0"/>
              <a:buNone/>
            </a:pPr>
            <a:fld id="{5E6D046E-E249-43F9-9B57-4FD80624D119}" type="slidenum">
              <a:rPr lang="zh-CN" altLang="en-US" sz="1050" b="0">
                <a:solidFill>
                  <a:schemeClr val="bg1"/>
                </a:solidFill>
              </a:rPr>
              <a:pPr>
                <a:buFont typeface="Arial" charset="0"/>
                <a:buNone/>
              </a:pPr>
              <a:t>41</a:t>
            </a:fld>
            <a:endParaRPr lang="en-US" altLang="zh-CN" sz="1050" b="0">
              <a:solidFill>
                <a:schemeClr val="bg1"/>
              </a:solidFill>
            </a:endParaRPr>
          </a:p>
        </p:txBody>
      </p:sp>
      <p:pic>
        <p:nvPicPr>
          <p:cNvPr id="129028" name="Picture 4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89" y="2106217"/>
            <a:ext cx="2751137" cy="2920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029" name="Picture 6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13460"/>
            <a:ext cx="4419600" cy="211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9030" name="Group 10"/>
          <p:cNvGrpSpPr>
            <a:grpSpLocks/>
          </p:cNvGrpSpPr>
          <p:nvPr/>
        </p:nvGrpSpPr>
        <p:grpSpPr bwMode="auto">
          <a:xfrm>
            <a:off x="304800" y="1684735"/>
            <a:ext cx="3792538" cy="1017643"/>
            <a:chOff x="428" y="1342"/>
            <a:chExt cx="2389" cy="1079"/>
          </a:xfrm>
        </p:grpSpPr>
        <p:sp>
          <p:nvSpPr>
            <p:cNvPr id="129031" name="AutoShape 8"/>
            <p:cNvSpPr>
              <a:spLocks noChangeArrowheads="1"/>
            </p:cNvSpPr>
            <p:nvPr/>
          </p:nvSpPr>
          <p:spPr bwMode="auto">
            <a:xfrm>
              <a:off x="428" y="1342"/>
              <a:ext cx="2389" cy="1068"/>
            </a:xfrm>
            <a:prstGeom prst="cloudCallout">
              <a:avLst>
                <a:gd name="adj1" fmla="val 59796"/>
                <a:gd name="adj2" fmla="val 33991"/>
              </a:avLst>
            </a:prstGeom>
            <a:gradFill rotWithShape="1">
              <a:gsLst>
                <a:gs pos="0">
                  <a:srgbClr val="9D9DFF"/>
                </a:gs>
                <a:gs pos="100000">
                  <a:srgbClr val="CCEC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68558" tIns="34279" rIns="68558" bIns="34279" anchor="ctr"/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1350">
                <a:latin typeface="Arial" charset="0"/>
                <a:ea typeface="DFKai-SB" pitchFamily="65" charset="-120"/>
              </a:endParaRPr>
            </a:p>
          </p:txBody>
        </p:sp>
        <p:sp>
          <p:nvSpPr>
            <p:cNvPr id="129032" name="Text Box 9"/>
            <p:cNvSpPr txBox="1">
              <a:spLocks noChangeArrowheads="1"/>
            </p:cNvSpPr>
            <p:nvPr/>
          </p:nvSpPr>
          <p:spPr bwMode="auto">
            <a:xfrm>
              <a:off x="846" y="1342"/>
              <a:ext cx="1539" cy="1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478" tIns="35089" rIns="67478" bIns="35089">
              <a:spAutoFit/>
            </a:bodyPr>
            <a:lstStyle>
              <a:lvl1pPr marL="407988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algn="ctr" defTabSz="400050" eaLnBrk="0" fontAlgn="base" hangingPunct="0">
                <a:lnSpc>
                  <a:spcPct val="102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itchFamily="2" charset="2"/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6800" algn="l"/>
                  <a:tab pos="4006850" algn="l"/>
                  <a:tab pos="4406900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4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algn="l" eaLnBrk="1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1500" dirty="0">
                  <a:solidFill>
                    <a:schemeClr val="tx1"/>
                  </a:solidFill>
                  <a:latin typeface="Arial" charset="0"/>
                </a:rPr>
                <a:t>女士上车时应注意哪些仪态呢？</a:t>
              </a:r>
              <a:endParaRPr lang="zh-CN" altLang="en-US" sz="1500" dirty="0">
                <a:solidFill>
                  <a:schemeClr val="tx1"/>
                </a:solidFill>
                <a:latin typeface="Tahoma" pitchFamily="34" charset="0"/>
              </a:endParaRPr>
            </a:p>
            <a:p>
              <a:pPr algn="l" eaLnBrk="1" hangingPunct="1">
                <a:lnSpc>
                  <a:spcPct val="100000"/>
                </a:lnSpc>
                <a:spcBef>
                  <a:spcPct val="50000"/>
                </a:spcBef>
                <a:buClr>
                  <a:srgbClr val="486AC1"/>
                </a:buClr>
                <a:buFont typeface="Arial" charset="0"/>
                <a:buNone/>
              </a:pPr>
              <a:endParaRPr lang="zh-CN" altLang="en-US" sz="1500" b="0" dirty="0">
                <a:solidFill>
                  <a:schemeClr val="tx1"/>
                </a:solidFill>
                <a:latin typeface="Tahoma" pitchFamily="34" charset="0"/>
              </a:endParaRPr>
            </a:p>
          </p:txBody>
        </p:sp>
      </p:grp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迎接</a:t>
            </a:r>
          </a:p>
        </p:txBody>
      </p:sp>
      <p:grpSp>
        <p:nvGrpSpPr>
          <p:cNvPr id="11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12" name="图表 11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3" name="椭圆 12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952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 txBox="1">
            <a:spLocks noChangeArrowheads="1"/>
          </p:cNvSpPr>
          <p:nvPr/>
        </p:nvSpPr>
        <p:spPr bwMode="auto">
          <a:xfrm>
            <a:off x="2721792" y="2165897"/>
            <a:ext cx="5064918" cy="1711643"/>
          </a:xfrm>
          <a:prstGeom prst="rect">
            <a:avLst/>
          </a:prstGeom>
          <a:noFill/>
          <a:ln>
            <a:solidFill>
              <a:srgbClr val="0070C0"/>
            </a:solidFill>
            <a:miter lim="800000"/>
            <a:headEnd/>
            <a:tailEnd/>
          </a:ln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ct val="50000"/>
              </a:spcBef>
              <a:buNone/>
            </a:pPr>
            <a:r>
              <a:rPr lang="zh-CN" altLang="en-US" sz="1170">
                <a:latin typeface="微软雅黑" pitchFamily="34" charset="-122"/>
                <a:ea typeface="微软雅黑" pitchFamily="34" charset="-122"/>
              </a:rPr>
              <a:t> 握手时的注意事项：</a:t>
            </a:r>
          </a:p>
          <a:p>
            <a:pPr marL="0" indent="0">
              <a:lnSpc>
                <a:spcPct val="110000"/>
              </a:lnSpc>
              <a:spcBef>
                <a:spcPct val="50000"/>
              </a:spcBef>
              <a:buNone/>
            </a:pPr>
            <a:r>
              <a:rPr lang="en-US" altLang="zh-CN" sz="1170"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170">
                <a:latin typeface="微软雅黑" pitchFamily="34" charset="-122"/>
                <a:ea typeface="微软雅黑" pitchFamily="34" charset="-122"/>
              </a:rPr>
              <a:t>强调“五到”，即：身到、笑到、手到、眼到、问候到；</a:t>
            </a:r>
          </a:p>
          <a:p>
            <a:pPr marL="0" indent="0">
              <a:lnSpc>
                <a:spcPct val="110000"/>
              </a:lnSpc>
              <a:spcBef>
                <a:spcPct val="50000"/>
              </a:spcBef>
              <a:buNone/>
            </a:pPr>
            <a:r>
              <a:rPr lang="en-US" altLang="zh-CN" sz="1170"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170">
                <a:latin typeface="微软雅黑" pitchFamily="34" charset="-122"/>
                <a:ea typeface="微软雅黑" pitchFamily="34" charset="-122"/>
              </a:rPr>
              <a:t>时间：握手时间一般</a:t>
            </a:r>
            <a:r>
              <a:rPr lang="en-US" altLang="zh-CN" sz="117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170">
                <a:latin typeface="微软雅黑" pitchFamily="34" charset="-122"/>
                <a:ea typeface="微软雅黑" pitchFamily="34" charset="-122"/>
              </a:rPr>
              <a:t>秒钟左右为宜；</a:t>
            </a:r>
          </a:p>
          <a:p>
            <a:pPr marL="0" indent="0">
              <a:lnSpc>
                <a:spcPct val="110000"/>
              </a:lnSpc>
              <a:spcBef>
                <a:spcPct val="50000"/>
              </a:spcBef>
              <a:buNone/>
            </a:pPr>
            <a:r>
              <a:rPr lang="en-US" altLang="zh-CN" sz="1170"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170">
                <a:latin typeface="微软雅黑" pitchFamily="34" charset="-122"/>
                <a:ea typeface="微软雅黑" pitchFamily="34" charset="-122"/>
              </a:rPr>
              <a:t>力度：握手力度不宜过猛或毫无力度，且不可向下压；</a:t>
            </a:r>
          </a:p>
          <a:p>
            <a:pPr marL="0" indent="0">
              <a:lnSpc>
                <a:spcPct val="110000"/>
              </a:lnSpc>
              <a:spcBef>
                <a:spcPct val="50000"/>
              </a:spcBef>
              <a:buNone/>
            </a:pPr>
            <a:r>
              <a:rPr lang="en-US" altLang="zh-CN" sz="1170"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1170">
                <a:latin typeface="微软雅黑" pitchFamily="34" charset="-122"/>
                <a:ea typeface="微软雅黑" pitchFamily="34" charset="-122"/>
              </a:rPr>
              <a:t>表情：握手时双方的上身应微微向前倾斜，面带微笑，且注视对方。</a:t>
            </a:r>
          </a:p>
          <a:p>
            <a:pPr marL="0" indent="0">
              <a:lnSpc>
                <a:spcPct val="110000"/>
              </a:lnSpc>
              <a:spcBef>
                <a:spcPct val="50000"/>
              </a:spcBef>
              <a:buNone/>
            </a:pPr>
            <a:r>
              <a:rPr lang="en-US" altLang="zh-CN" sz="1170">
                <a:latin typeface="微软雅黑" pitchFamily="34" charset="-122"/>
                <a:ea typeface="微软雅黑" pitchFamily="34" charset="-122"/>
              </a:rPr>
              <a:t>5.</a:t>
            </a:r>
            <a:r>
              <a:rPr lang="zh-CN" altLang="en-US" sz="1170">
                <a:latin typeface="微软雅黑" pitchFamily="34" charset="-122"/>
                <a:ea typeface="微软雅黑" pitchFamily="34" charset="-122"/>
              </a:rPr>
              <a:t>礼貌：保持手的清洁，同时避免左手握手、坐立握手。</a:t>
            </a:r>
            <a:endParaRPr lang="en-US" altLang="zh-CN" sz="117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817224" y="114468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prstClr val="white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握手</a:t>
            </a:r>
          </a:p>
        </p:txBody>
      </p:sp>
      <p:sp>
        <p:nvSpPr>
          <p:cNvPr id="4" name="Text Box 22"/>
          <p:cNvSpPr txBox="1">
            <a:spLocks noChangeArrowheads="1"/>
          </p:cNvSpPr>
          <p:nvPr/>
        </p:nvSpPr>
        <p:spPr bwMode="auto">
          <a:xfrm>
            <a:off x="1550350" y="3449767"/>
            <a:ext cx="688658" cy="21074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>
            <a:outerShdw dist="17961" dir="2700000" algn="ctr" rotWithShape="0">
              <a:srgbClr val="FFFFFF">
                <a:alpha val="50000"/>
              </a:srgbClr>
            </a:outerShdw>
          </a:effectLst>
        </p:spPr>
        <p:txBody>
          <a:bodyPr anchor="ctr"/>
          <a:lstStyle/>
          <a:p>
            <a:pPr algn="ctr" defTabSz="641663">
              <a:spcBef>
                <a:spcPts val="282"/>
              </a:spcBef>
              <a:spcAft>
                <a:spcPts val="270"/>
              </a:spcAft>
              <a:buClr>
                <a:srgbClr val="486AC1"/>
              </a:buClr>
              <a:buSzPct val="100000"/>
            </a:pPr>
            <a:r>
              <a:rPr lang="zh-CN" altLang="en-US" sz="126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主人</a:t>
            </a:r>
          </a:p>
        </p:txBody>
      </p:sp>
      <p:sp>
        <p:nvSpPr>
          <p:cNvPr id="5" name="Text Box 42"/>
          <p:cNvSpPr txBox="1">
            <a:spLocks noChangeArrowheads="1"/>
          </p:cNvSpPr>
          <p:nvPr/>
        </p:nvSpPr>
        <p:spPr bwMode="auto">
          <a:xfrm>
            <a:off x="1546063" y="2961610"/>
            <a:ext cx="695801" cy="216694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>
            <a:outerShdw dist="17961" dir="2700000" algn="ctr" rotWithShape="0">
              <a:srgbClr val="FFFFFF">
                <a:alpha val="50000"/>
              </a:srgbClr>
            </a:outerShdw>
          </a:effectLst>
        </p:spPr>
        <p:txBody>
          <a:bodyPr anchor="ctr"/>
          <a:lstStyle/>
          <a:p>
            <a:pPr algn="ctr" defTabSz="641663">
              <a:lnSpc>
                <a:spcPct val="60000"/>
              </a:lnSpc>
              <a:spcBef>
                <a:spcPct val="50000"/>
              </a:spcBef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上级</a:t>
            </a:r>
          </a:p>
        </p:txBody>
      </p:sp>
      <p:sp>
        <p:nvSpPr>
          <p:cNvPr id="6" name="Text Box 61"/>
          <p:cNvSpPr txBox="1">
            <a:spLocks noChangeArrowheads="1"/>
          </p:cNvSpPr>
          <p:nvPr/>
        </p:nvSpPr>
        <p:spPr bwMode="auto">
          <a:xfrm>
            <a:off x="1547493" y="3209260"/>
            <a:ext cx="695802" cy="20955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>
            <a:outerShdw dist="17961" dir="2700000" algn="ctr" rotWithShape="0">
              <a:srgbClr val="FFFFFF">
                <a:alpha val="50000"/>
              </a:srgbClr>
            </a:outerShdw>
          </a:effectLst>
        </p:spPr>
        <p:txBody>
          <a:bodyPr anchor="ctr"/>
          <a:lstStyle/>
          <a:p>
            <a:pPr algn="ctr" defTabSz="641663">
              <a:spcBef>
                <a:spcPts val="282"/>
              </a:spcBef>
              <a:spcAft>
                <a:spcPts val="270"/>
              </a:spcAft>
              <a:buClr>
                <a:srgbClr val="486AC1"/>
              </a:buClr>
              <a:buSzPct val="100000"/>
            </a:pPr>
            <a:r>
              <a:rPr lang="zh-CN" altLang="en-US" sz="126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长者</a:t>
            </a:r>
          </a:p>
        </p:txBody>
      </p:sp>
      <p:sp>
        <p:nvSpPr>
          <p:cNvPr id="7" name="Text Box 80"/>
          <p:cNvSpPr txBox="1">
            <a:spLocks noChangeArrowheads="1"/>
          </p:cNvSpPr>
          <p:nvPr/>
        </p:nvSpPr>
        <p:spPr bwMode="auto">
          <a:xfrm>
            <a:off x="1550351" y="3691463"/>
            <a:ext cx="695802" cy="20955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>
            <a:outerShdw dist="17961" dir="2700000" algn="ctr" rotWithShape="0">
              <a:srgbClr val="FFFFFF">
                <a:alpha val="50000"/>
              </a:srgbClr>
            </a:outerShdw>
          </a:effectLst>
        </p:spPr>
        <p:txBody>
          <a:bodyPr anchor="ctr"/>
          <a:lstStyle/>
          <a:p>
            <a:pPr algn="ctr" defTabSz="641663">
              <a:spcBef>
                <a:spcPts val="282"/>
              </a:spcBef>
              <a:spcAft>
                <a:spcPts val="270"/>
              </a:spcAft>
              <a:buClr>
                <a:srgbClr val="486AC1"/>
              </a:buClr>
              <a:buSzPct val="100000"/>
            </a:pPr>
            <a:r>
              <a:rPr lang="zh-CN" altLang="en-US" sz="126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女士</a:t>
            </a:r>
          </a:p>
        </p:txBody>
      </p:sp>
      <p:sp>
        <p:nvSpPr>
          <p:cNvPr id="8" name="Text Box 86"/>
          <p:cNvSpPr txBox="1">
            <a:spLocks noChangeArrowheads="1"/>
          </p:cNvSpPr>
          <p:nvPr/>
        </p:nvSpPr>
        <p:spPr bwMode="auto">
          <a:xfrm>
            <a:off x="1550173" y="2143116"/>
            <a:ext cx="700088" cy="638175"/>
          </a:xfrm>
          <a:prstGeom prst="rect">
            <a:avLst/>
          </a:prstGeom>
          <a:noFill/>
          <a:ln w="9525" algn="ctr">
            <a:solidFill>
              <a:srgbClr val="0070C0"/>
            </a:solidFill>
            <a:miter lim="800000"/>
            <a:headEnd/>
            <a:tailEnd/>
          </a:ln>
        </p:spPr>
        <p:txBody>
          <a:bodyPr lIns="81000" tIns="42120" rIns="81000" bIns="42120" anchor="ctr"/>
          <a:lstStyle/>
          <a:p>
            <a:pPr algn="ctr" defTabSz="360045">
              <a:buClr>
                <a:srgbClr val="486AC1"/>
              </a:buClr>
              <a:buSzPct val="100000"/>
              <a:tabLst>
                <a:tab pos="358617" algn="l"/>
                <a:tab pos="721520" algn="l"/>
                <a:tab pos="1081565" algn="l"/>
                <a:tab pos="1441610" algn="l"/>
                <a:tab pos="1803083" algn="l"/>
                <a:tab pos="2165985" algn="l"/>
                <a:tab pos="2523173" algn="l"/>
                <a:tab pos="2886075" algn="l"/>
                <a:tab pos="3247550" algn="l"/>
                <a:tab pos="3607595" algn="l"/>
                <a:tab pos="3967640" algn="l"/>
                <a:tab pos="4330542" algn="l"/>
                <a:tab pos="4692015" algn="l"/>
                <a:tab pos="5052060" algn="l"/>
                <a:tab pos="5412105" algn="l"/>
                <a:tab pos="5773580" algn="l"/>
                <a:tab pos="6133625" algn="l"/>
                <a:tab pos="6496527" algn="l"/>
                <a:tab pos="6856572" algn="l"/>
                <a:tab pos="7218045" algn="l"/>
              </a:tabLst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伸手</a:t>
            </a:r>
            <a:endParaRPr lang="en-US" altLang="zh-CN" sz="126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360045">
              <a:buClr>
                <a:srgbClr val="486AC1"/>
              </a:buClr>
              <a:buSzPct val="100000"/>
              <a:tabLst>
                <a:tab pos="358617" algn="l"/>
                <a:tab pos="721520" algn="l"/>
                <a:tab pos="1081565" algn="l"/>
                <a:tab pos="1441610" algn="l"/>
                <a:tab pos="1803083" algn="l"/>
                <a:tab pos="2165985" algn="l"/>
                <a:tab pos="2523173" algn="l"/>
                <a:tab pos="2886075" algn="l"/>
                <a:tab pos="3247550" algn="l"/>
                <a:tab pos="3607595" algn="l"/>
                <a:tab pos="3967640" algn="l"/>
                <a:tab pos="4330542" algn="l"/>
                <a:tab pos="4692015" algn="l"/>
                <a:tab pos="5052060" algn="l"/>
                <a:tab pos="5412105" algn="l"/>
                <a:tab pos="5773580" algn="l"/>
                <a:tab pos="6133625" algn="l"/>
                <a:tab pos="6496527" algn="l"/>
                <a:tab pos="6856572" algn="l"/>
                <a:tab pos="7218045" algn="l"/>
              </a:tabLst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先后</a:t>
            </a:r>
            <a:endParaRPr lang="en-US" altLang="zh-CN" sz="126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360045">
              <a:buClr>
                <a:srgbClr val="486AC1"/>
              </a:buClr>
              <a:buSzPct val="100000"/>
              <a:tabLst>
                <a:tab pos="358617" algn="l"/>
                <a:tab pos="721520" algn="l"/>
                <a:tab pos="1081565" algn="l"/>
                <a:tab pos="1441610" algn="l"/>
                <a:tab pos="1803083" algn="l"/>
                <a:tab pos="2165985" algn="l"/>
                <a:tab pos="2523173" algn="l"/>
                <a:tab pos="2886075" algn="l"/>
                <a:tab pos="3247550" algn="l"/>
                <a:tab pos="3607595" algn="l"/>
                <a:tab pos="3967640" algn="l"/>
                <a:tab pos="4330542" algn="l"/>
                <a:tab pos="4692015" algn="l"/>
                <a:tab pos="5052060" algn="l"/>
                <a:tab pos="5412105" algn="l"/>
                <a:tab pos="5773580" algn="l"/>
                <a:tab pos="6133625" algn="l"/>
                <a:tab pos="6496527" algn="l"/>
                <a:tab pos="6856572" algn="l"/>
                <a:tab pos="7218045" algn="l"/>
              </a:tabLst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顺序</a:t>
            </a:r>
          </a:p>
        </p:txBody>
      </p:sp>
      <p:grpSp>
        <p:nvGrpSpPr>
          <p:cNvPr id="9" name="组合 3"/>
          <p:cNvGrpSpPr>
            <a:grpSpLocks/>
          </p:cNvGrpSpPr>
          <p:nvPr/>
        </p:nvGrpSpPr>
        <p:grpSpPr bwMode="auto">
          <a:xfrm>
            <a:off x="5091934" y="4168051"/>
            <a:ext cx="2785235" cy="1498997"/>
            <a:chOff x="5665788" y="3654425"/>
            <a:chExt cx="2704528" cy="1998663"/>
          </a:xfrm>
        </p:grpSpPr>
        <p:pic>
          <p:nvPicPr>
            <p:cNvPr id="10" name="Picture 4" descr="照片 03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65788" y="3654425"/>
              <a:ext cx="2641600" cy="1998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5728716" y="3671886"/>
              <a:ext cx="2641600" cy="44581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81000" tIns="42120" rIns="81000" bIns="42120">
              <a:spAutoFit/>
            </a:bodyPr>
            <a:lstStyle/>
            <a:p>
              <a:pPr marL="367190" indent="-182880" defTabSz="360045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  <a:tabLst>
                  <a:tab pos="358617" algn="l"/>
                  <a:tab pos="721520" algn="l"/>
                  <a:tab pos="1081565" algn="l"/>
                  <a:tab pos="1441610" algn="l"/>
                  <a:tab pos="1803083" algn="l"/>
                  <a:tab pos="2165985" algn="l"/>
                  <a:tab pos="2523173" algn="l"/>
                  <a:tab pos="2886075" algn="l"/>
                  <a:tab pos="3247550" algn="l"/>
                  <a:tab pos="3607595" algn="l"/>
                  <a:tab pos="3967640" algn="l"/>
                  <a:tab pos="4330542" algn="l"/>
                  <a:tab pos="4692015" algn="l"/>
                  <a:tab pos="5052060" algn="l"/>
                  <a:tab pos="5412105" algn="l"/>
                  <a:tab pos="5773580" algn="l"/>
                  <a:tab pos="6133625" algn="l"/>
                  <a:tab pos="6496527" algn="l"/>
                  <a:tab pos="6856572" algn="l"/>
                  <a:tab pos="7218045" algn="l"/>
                </a:tabLst>
              </a:pPr>
              <a:r>
                <a:rPr lang="zh-CN" altLang="en-US" sz="162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男士握位：整个手掌</a:t>
              </a:r>
            </a:p>
          </p:txBody>
        </p:sp>
      </p:grpSp>
      <p:grpSp>
        <p:nvGrpSpPr>
          <p:cNvPr id="12" name="组合 2"/>
          <p:cNvGrpSpPr>
            <a:grpSpLocks/>
          </p:cNvGrpSpPr>
          <p:nvPr/>
        </p:nvGrpSpPr>
        <p:grpSpPr bwMode="auto">
          <a:xfrm>
            <a:off x="1534835" y="4178166"/>
            <a:ext cx="2720340" cy="1488882"/>
            <a:chOff x="1196975" y="3667912"/>
            <a:chExt cx="2641600" cy="1985176"/>
          </a:xfrm>
        </p:grpSpPr>
        <p:pic>
          <p:nvPicPr>
            <p:cNvPr id="13" name="Picture 5" descr="照片 03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96975" y="3671888"/>
              <a:ext cx="26416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矩形 1"/>
            <p:cNvSpPr>
              <a:spLocks noChangeArrowheads="1"/>
            </p:cNvSpPr>
            <p:nvPr/>
          </p:nvSpPr>
          <p:spPr bwMode="auto">
            <a:xfrm>
              <a:off x="1618681" y="3667912"/>
              <a:ext cx="1798189" cy="455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defTabSz="641663"/>
              <a:r>
                <a:rPr lang="zh-CN" altLang="en-US" sz="162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女士握位：手指位</a:t>
              </a:r>
            </a:p>
          </p:txBody>
        </p:sp>
      </p:grpSp>
      <p:grpSp>
        <p:nvGrpSpPr>
          <p:cNvPr id="15" name="组合 16"/>
          <p:cNvGrpSpPr/>
          <p:nvPr/>
        </p:nvGrpSpPr>
        <p:grpSpPr>
          <a:xfrm>
            <a:off x="538672" y="1198292"/>
            <a:ext cx="310442" cy="249825"/>
            <a:chOff x="-571536" y="1639746"/>
            <a:chExt cx="3724474" cy="2997228"/>
          </a:xfrm>
        </p:grpSpPr>
        <p:graphicFrame>
          <p:nvGraphicFramePr>
            <p:cNvPr id="16" name="图表 15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7" name="椭圆 16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166" tIns="32084" rIns="64166" bIns="32084" rtlCol="0" anchor="ctr"/>
            <a:lstStyle/>
            <a:p>
              <a:pPr algn="ctr" defTabSz="641663"/>
              <a:endParaRPr lang="zh-CN" altLang="en-US" sz="126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88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4" t="10339" r="17351" b="3280"/>
          <a:stretch/>
        </p:blipFill>
        <p:spPr>
          <a:xfrm>
            <a:off x="5886383" y="1878233"/>
            <a:ext cx="1686675" cy="1616873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20" name="Picture 4" descr="Arrow_3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2545" y="2568691"/>
            <a:ext cx="601503" cy="74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817224" y="1132063"/>
            <a:ext cx="3687603" cy="39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82296" tIns="41148" rIns="82296" bIns="41148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160" dirty="0">
                <a:solidFill>
                  <a:prstClr val="black"/>
                </a:solidFill>
                <a:latin typeface="Calibri"/>
                <a:ea typeface="黑体" pitchFamily="2" charset="-122"/>
              </a:rPr>
              <a:t>引导</a:t>
            </a:r>
          </a:p>
        </p:txBody>
      </p:sp>
      <p:grpSp>
        <p:nvGrpSpPr>
          <p:cNvPr id="22" name="组合 12"/>
          <p:cNvGrpSpPr/>
          <p:nvPr/>
        </p:nvGrpSpPr>
        <p:grpSpPr>
          <a:xfrm>
            <a:off x="495753" y="1196357"/>
            <a:ext cx="310442" cy="249825"/>
            <a:chOff x="-571536" y="1639746"/>
            <a:chExt cx="3724474" cy="2997228"/>
          </a:xfrm>
        </p:grpSpPr>
        <p:graphicFrame>
          <p:nvGraphicFramePr>
            <p:cNvPr id="23" name="图表 22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4" name="椭圆 23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6" r="20685"/>
          <a:stretch/>
        </p:blipFill>
        <p:spPr>
          <a:xfrm>
            <a:off x="5886382" y="3822448"/>
            <a:ext cx="1684988" cy="1879409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26" name="Picture 4" descr="Arrow_3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65" y="4373262"/>
            <a:ext cx="601503" cy="74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圆角矩形 26"/>
          <p:cNvSpPr/>
          <p:nvPr/>
        </p:nvSpPr>
        <p:spPr>
          <a:xfrm>
            <a:off x="1526062" y="2197664"/>
            <a:ext cx="3369974" cy="149056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F497D">
                <a:lumMod val="40000"/>
                <a:lumOff val="6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41663">
              <a:lnSpc>
                <a:spcPct val="150000"/>
              </a:lnSpc>
              <a:defRPr/>
            </a:pPr>
            <a:r>
              <a:rPr lang="zh-CN" altLang="en-US" sz="1260" b="1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上楼</a:t>
            </a:r>
            <a:endParaRPr lang="en-US" altLang="zh-CN" sz="1260" b="1" kern="0" dirty="0">
              <a:solidFill>
                <a:srgbClr val="1F497D"/>
              </a:solidFill>
              <a:latin typeface="微软雅黑" pitchFamily="34" charset="-122"/>
              <a:ea typeface="微软雅黑" pitchFamily="34" charset="-122"/>
              <a:cs typeface=""/>
            </a:endParaRPr>
          </a:p>
          <a:p>
            <a:pPr defTabSz="641663">
              <a:lnSpc>
                <a:spcPct val="150000"/>
              </a:lnSpc>
              <a:defRPr/>
            </a:pPr>
            <a:r>
              <a:rPr lang="zh-CN" altLang="en-US" sz="1260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        楼梯间或扶梯引导：引导客人</a:t>
            </a:r>
            <a:r>
              <a:rPr lang="en-US" altLang="zh-CN" sz="1260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/</a:t>
            </a:r>
            <a:r>
              <a:rPr lang="zh-CN" altLang="en-US" sz="1260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领导上楼时，应该让客人</a:t>
            </a:r>
            <a:r>
              <a:rPr lang="en-US" altLang="zh-CN" sz="1260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/</a:t>
            </a:r>
            <a:r>
              <a:rPr lang="zh-CN" altLang="en-US" sz="1260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领导走在前面，靠扶梯行走，引导人员走在后面。</a:t>
            </a:r>
          </a:p>
          <a:p>
            <a:pPr algn="ctr" defTabSz="641663">
              <a:defRPr/>
            </a:pPr>
            <a:endParaRPr lang="zh-CN" altLang="en-US" sz="1260" kern="0" dirty="0">
              <a:solidFill>
                <a:prstClr val="white"/>
              </a:solidFill>
              <a:latin typeface="Calibri"/>
              <a:ea typeface="宋体" charset="0"/>
              <a:cs typeface="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526062" y="3817844"/>
            <a:ext cx="3369974" cy="1620180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F497D">
                <a:lumMod val="40000"/>
                <a:lumOff val="6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41663">
              <a:lnSpc>
                <a:spcPct val="150000"/>
              </a:lnSpc>
              <a:defRPr/>
            </a:pPr>
            <a:r>
              <a:rPr lang="zh-CN" altLang="en-US" sz="1260" b="1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下楼</a:t>
            </a:r>
            <a:endParaRPr lang="en-US" altLang="zh-CN" sz="1260" b="1" kern="0" dirty="0">
              <a:solidFill>
                <a:srgbClr val="1F497D"/>
              </a:solidFill>
              <a:latin typeface="微软雅黑" pitchFamily="34" charset="-122"/>
              <a:ea typeface="微软雅黑" pitchFamily="34" charset="-122"/>
              <a:cs typeface=""/>
            </a:endParaRPr>
          </a:p>
          <a:p>
            <a:pPr defTabSz="641663">
              <a:lnSpc>
                <a:spcPct val="150000"/>
              </a:lnSpc>
              <a:defRPr/>
            </a:pPr>
            <a:r>
              <a:rPr lang="zh-CN" altLang="en-US" sz="1260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       下楼时，应该让客人</a:t>
            </a:r>
            <a:r>
              <a:rPr lang="en-US" altLang="zh-CN" sz="1260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/</a:t>
            </a:r>
            <a:r>
              <a:rPr lang="zh-CN" altLang="en-US" sz="1260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领导走在后面，靠扶梯行走，引导人员走在前面。拐弯或有楼梯台阶的地方应使用手势，提醒客人</a:t>
            </a:r>
            <a:r>
              <a:rPr lang="en-US" altLang="zh-CN" sz="1260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/</a:t>
            </a:r>
            <a:r>
              <a:rPr lang="zh-CN" altLang="en-US" sz="1260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领导“这边请”或“注意楼梯”。</a:t>
            </a:r>
          </a:p>
        </p:txBody>
      </p:sp>
    </p:spTree>
    <p:extLst>
      <p:ext uri="{BB962C8B-B14F-4D97-AF65-F5344CB8AC3E}">
        <p14:creationId xmlns:p14="http://schemas.microsoft.com/office/powerpoint/2010/main" val="96501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Arrow_3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2545" y="2678759"/>
            <a:ext cx="601503" cy="74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704037" y="1162319"/>
            <a:ext cx="3687603" cy="39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82296" tIns="41148" rIns="82296" bIns="41148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160" dirty="0">
                <a:solidFill>
                  <a:prstClr val="black"/>
                </a:solidFill>
                <a:latin typeface="Calibri"/>
                <a:ea typeface="黑体" pitchFamily="2" charset="-122"/>
              </a:rPr>
              <a:t>电梯</a:t>
            </a:r>
          </a:p>
        </p:txBody>
      </p:sp>
      <p:grpSp>
        <p:nvGrpSpPr>
          <p:cNvPr id="22" name="组合 12"/>
          <p:cNvGrpSpPr/>
          <p:nvPr/>
        </p:nvGrpSpPr>
        <p:grpSpPr>
          <a:xfrm>
            <a:off x="382566" y="1226613"/>
            <a:ext cx="310442" cy="249825"/>
            <a:chOff x="-571536" y="1639746"/>
            <a:chExt cx="3724474" cy="2997228"/>
          </a:xfrm>
        </p:grpSpPr>
        <p:graphicFrame>
          <p:nvGraphicFramePr>
            <p:cNvPr id="23" name="图表 22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4" name="椭圆 23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  <p:sp>
        <p:nvSpPr>
          <p:cNvPr id="27" name="圆角矩形 26"/>
          <p:cNvSpPr/>
          <p:nvPr/>
        </p:nvSpPr>
        <p:spPr>
          <a:xfrm>
            <a:off x="704037" y="2039354"/>
            <a:ext cx="4384429" cy="1566867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F497D">
                <a:lumMod val="40000"/>
                <a:lumOff val="6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41663">
              <a:lnSpc>
                <a:spcPct val="150000"/>
              </a:lnSpc>
              <a:defRPr/>
            </a:pPr>
            <a:r>
              <a:rPr lang="zh-CN" altLang="en-US" sz="1260" b="1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进电梯</a:t>
            </a:r>
            <a:endParaRPr lang="en-US" altLang="zh-CN" sz="1260" b="1" kern="0" dirty="0">
              <a:solidFill>
                <a:srgbClr val="1F497D"/>
              </a:solidFill>
              <a:latin typeface="微软雅黑" pitchFamily="34" charset="-122"/>
              <a:ea typeface="微软雅黑" pitchFamily="34" charset="-122"/>
              <a:cs typeface=""/>
            </a:endParaRPr>
          </a:p>
          <a:p>
            <a:pPr defTabSz="641663">
              <a:lnSpc>
                <a:spcPct val="150000"/>
              </a:lnSpc>
              <a:defRPr/>
            </a:pPr>
            <a:r>
              <a:rPr lang="zh-CN" altLang="en-US" sz="1260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        箱式电梯引导：客人</a:t>
            </a:r>
            <a:r>
              <a:rPr lang="en-US" altLang="zh-CN" sz="1260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/</a:t>
            </a:r>
            <a:r>
              <a:rPr lang="zh-CN" altLang="en-US" sz="1260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领导进入电梯时，应主动礼让、问候，面带微笑，行欠身礼；当电梯没人时，应在客人</a:t>
            </a:r>
            <a:r>
              <a:rPr lang="en-US" altLang="zh-CN" sz="1260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/</a:t>
            </a:r>
            <a:r>
              <a:rPr lang="zh-CN" altLang="en-US" sz="1260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领导前进入电梯，按住开门按钮；电梯有人时，应让客人</a:t>
            </a:r>
            <a:r>
              <a:rPr lang="en-US" altLang="zh-CN" sz="1260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/</a:t>
            </a:r>
            <a:r>
              <a:rPr lang="zh-CN" altLang="en-US" sz="1260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领导先进入电梯。</a:t>
            </a:r>
          </a:p>
          <a:p>
            <a:pPr algn="ctr" defTabSz="641663">
              <a:defRPr/>
            </a:pPr>
            <a:endParaRPr lang="zh-CN" altLang="en-US" sz="1260" kern="0" dirty="0">
              <a:solidFill>
                <a:prstClr val="white"/>
              </a:solidFill>
              <a:latin typeface="Calibri"/>
              <a:ea typeface="宋体" charset="0"/>
              <a:cs typeface="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50055" y="4932299"/>
            <a:ext cx="4438412" cy="660707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F497D">
                <a:lumMod val="40000"/>
                <a:lumOff val="6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41663">
              <a:lnSpc>
                <a:spcPct val="150000"/>
              </a:lnSpc>
              <a:defRPr/>
            </a:pPr>
            <a:r>
              <a:rPr lang="zh-CN" altLang="en-US" sz="1260" b="1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出电梯</a:t>
            </a:r>
            <a:endParaRPr lang="en-US" altLang="zh-CN" sz="1260" b="1" kern="0" dirty="0">
              <a:solidFill>
                <a:srgbClr val="1F497D"/>
              </a:solidFill>
              <a:latin typeface="微软雅黑" pitchFamily="34" charset="-122"/>
              <a:ea typeface="微软雅黑" pitchFamily="34" charset="-122"/>
              <a:cs typeface=""/>
            </a:endParaRPr>
          </a:p>
          <a:p>
            <a:pPr defTabSz="641663">
              <a:lnSpc>
                <a:spcPct val="150000"/>
              </a:lnSpc>
              <a:defRPr/>
            </a:pPr>
            <a:r>
              <a:rPr lang="zh-CN" altLang="en-US" sz="1260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       出电梯时，应该让客人</a:t>
            </a:r>
            <a:r>
              <a:rPr lang="en-US" altLang="zh-CN" sz="1260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/</a:t>
            </a:r>
            <a:r>
              <a:rPr lang="zh-CN" altLang="en-US" sz="1260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领导先出；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50055" y="3880741"/>
            <a:ext cx="4438412" cy="905267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1F497D">
                <a:lumMod val="40000"/>
                <a:lumOff val="6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41663">
              <a:lnSpc>
                <a:spcPct val="150000"/>
              </a:lnSpc>
              <a:defRPr/>
            </a:pPr>
            <a:r>
              <a:rPr lang="zh-CN" altLang="en-US" sz="1260" b="1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电梯间</a:t>
            </a:r>
            <a:endParaRPr lang="en-US" altLang="zh-CN" sz="1260" b="1" kern="0" dirty="0">
              <a:solidFill>
                <a:srgbClr val="1F497D"/>
              </a:solidFill>
              <a:latin typeface="微软雅黑" pitchFamily="34" charset="-122"/>
              <a:ea typeface="微软雅黑" pitchFamily="34" charset="-122"/>
              <a:cs typeface=""/>
            </a:endParaRPr>
          </a:p>
          <a:p>
            <a:pPr defTabSz="641663">
              <a:lnSpc>
                <a:spcPct val="150000"/>
              </a:lnSpc>
              <a:defRPr/>
            </a:pPr>
            <a:r>
              <a:rPr lang="zh-CN" altLang="en-US" sz="1260" kern="0" dirty="0">
                <a:solidFill>
                  <a:srgbClr val="1F497D"/>
                </a:solidFill>
                <a:latin typeface="微软雅黑" pitchFamily="34" charset="-122"/>
                <a:ea typeface="微软雅黑" pitchFamily="34" charset="-122"/>
                <a:cs typeface=""/>
              </a:rPr>
              <a:t>        箱式电梯：保持安静，不要谈论他人隐私或者商业机密</a:t>
            </a:r>
            <a:endParaRPr lang="zh-CN" altLang="en-US" sz="1260" kern="0" dirty="0">
              <a:solidFill>
                <a:prstClr val="white"/>
              </a:solidFill>
              <a:latin typeface="Calibri"/>
              <a:ea typeface="宋体" charset="0"/>
              <a:cs typeface=""/>
            </a:endParaRPr>
          </a:p>
        </p:txBody>
      </p:sp>
      <p:pic>
        <p:nvPicPr>
          <p:cNvPr id="14" name="Picture 4" descr="Arrow_3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55265" y="3880741"/>
            <a:ext cx="601503" cy="74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//Users/Administrator/Documents/SuningImFiles/sn14070543/picRec/PCIM20160518T111946493Z2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466" y="3880741"/>
            <a:ext cx="1735667" cy="189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//Users/Administrator/Documents/SuningImFiles/sn14070543/picRec/PCIM20160518T112213048Z21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466" y="1955591"/>
            <a:ext cx="1460140" cy="185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12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介绍</a:t>
            </a:r>
          </a:p>
        </p:txBody>
      </p:sp>
      <p:grpSp>
        <p:nvGrpSpPr>
          <p:cNvPr id="13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14" name="图表 13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" name="椭圆 14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80850" y="2823556"/>
            <a:ext cx="7054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世贸一行三人到来，李总迎接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693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39293" y="2104672"/>
            <a:ext cx="7132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4310" indent="-24290" defTabSz="360045">
              <a:lnSpc>
                <a:spcPct val="120000"/>
              </a:lnSpc>
              <a:spcBef>
                <a:spcPct val="50000"/>
              </a:spcBef>
              <a:buClr>
                <a:srgbClr val="486AC1"/>
              </a:buClr>
              <a:buSzPct val="100000"/>
              <a:defRPr/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15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介绍分为正式介绍、非正式介绍等类别，在自我介绍或他人介绍时，应考虑职位、性别、年龄、主客等地位关系，优先将地位低的介绍给地位高的。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58" y="2728856"/>
            <a:ext cx="6708766" cy="2579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1531869" y="3370659"/>
            <a:ext cx="1355144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020" defTabSz="360045">
              <a:lnSpc>
                <a:spcPct val="120000"/>
              </a:lnSpc>
              <a:spcBef>
                <a:spcPct val="50000"/>
              </a:spcBef>
              <a:buClr>
                <a:srgbClr val="486AC1"/>
              </a:buClr>
              <a:buSzPct val="100000"/>
              <a:defRPr/>
            </a:pPr>
            <a:r>
              <a:rPr lang="zh-CN" altLang="en-US" sz="135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介绍时不可单指指人，而应掌心朝上，拇指微微张开，指尖向上；</a:t>
            </a:r>
          </a:p>
        </p:txBody>
      </p:sp>
      <p:sp>
        <p:nvSpPr>
          <p:cNvPr id="9" name="矩形 8"/>
          <p:cNvSpPr/>
          <p:nvPr/>
        </p:nvSpPr>
        <p:spPr>
          <a:xfrm>
            <a:off x="3713076" y="3406459"/>
            <a:ext cx="116653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1663"/>
            <a:r>
              <a:rPr lang="zh-CN" altLang="en-US" sz="15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介绍完毕后与对方握手问候，如：“您好！很高兴认识您！</a:t>
            </a:r>
            <a:endParaRPr lang="zh-CN" altLang="en-US" sz="1500" dirty="0">
              <a:solidFill>
                <a:prstClr val="black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68144" y="3375187"/>
            <a:ext cx="13117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1663"/>
            <a:r>
              <a:rPr lang="zh-CN" altLang="en-US" sz="15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坐着介绍时，除职位高者、长辈和女士外，都应起立。特殊情况除外。</a:t>
            </a:r>
            <a:endParaRPr lang="zh-CN" altLang="en-US" sz="1500" dirty="0">
              <a:solidFill>
                <a:prstClr val="black"/>
              </a:solidFill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79908" y="114912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endParaRPr lang="zh-CN" altLang="en-US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944996" y="1166644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介绍</a:t>
            </a:r>
          </a:p>
        </p:txBody>
      </p:sp>
      <p:grpSp>
        <p:nvGrpSpPr>
          <p:cNvPr id="16" name="组合 2"/>
          <p:cNvGrpSpPr/>
          <p:nvPr/>
        </p:nvGrpSpPr>
        <p:grpSpPr>
          <a:xfrm>
            <a:off x="644900" y="1209395"/>
            <a:ext cx="310442" cy="249825"/>
            <a:chOff x="-571536" y="1639746"/>
            <a:chExt cx="3724474" cy="2997228"/>
          </a:xfrm>
        </p:grpSpPr>
        <p:graphicFrame>
          <p:nvGraphicFramePr>
            <p:cNvPr id="17" name="图表 16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8" name="椭圆 17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55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74" y="1623561"/>
            <a:ext cx="6751904" cy="4340987"/>
          </a:xfrm>
          <a:prstGeom prst="rect">
            <a:avLst/>
          </a:prstGeom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523166" y="1160560"/>
            <a:ext cx="4986203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prstClr val="white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名片</a:t>
            </a:r>
          </a:p>
        </p:txBody>
      </p:sp>
      <p:grpSp>
        <p:nvGrpSpPr>
          <p:cNvPr id="4" name="组合 43"/>
          <p:cNvGrpSpPr/>
          <p:nvPr/>
        </p:nvGrpSpPr>
        <p:grpSpPr>
          <a:xfrm>
            <a:off x="244614" y="1214168"/>
            <a:ext cx="310442" cy="249825"/>
            <a:chOff x="-571536" y="1639746"/>
            <a:chExt cx="3724474" cy="2997228"/>
          </a:xfrm>
        </p:grpSpPr>
        <p:graphicFrame>
          <p:nvGraphicFramePr>
            <p:cNvPr id="5" name="图表 4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椭圆 5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072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"/>
          <p:cNvGrpSpPr/>
          <p:nvPr/>
        </p:nvGrpSpPr>
        <p:grpSpPr>
          <a:xfrm>
            <a:off x="1072411" y="2178169"/>
            <a:ext cx="1736444" cy="288011"/>
            <a:chOff x="1905" y="268450"/>
            <a:chExt cx="1857374" cy="288000"/>
          </a:xfrm>
        </p:grpSpPr>
        <p:sp>
          <p:nvSpPr>
            <p:cNvPr id="25" name="矩形 24"/>
            <p:cNvSpPr/>
            <p:nvPr/>
          </p:nvSpPr>
          <p:spPr>
            <a:xfrm>
              <a:off x="1905" y="268450"/>
              <a:ext cx="1857374" cy="288000"/>
            </a:xfrm>
            <a:prstGeom prst="rect">
              <a:avLst/>
            </a:prstGeom>
            <a:solidFill>
              <a:srgbClr val="4BACC6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rgbClr val="4BACC6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sp>
        <p:sp>
          <p:nvSpPr>
            <p:cNvPr id="26" name="矩形 25"/>
            <p:cNvSpPr/>
            <p:nvPr/>
          </p:nvSpPr>
          <p:spPr>
            <a:xfrm>
              <a:off x="1905" y="268450"/>
              <a:ext cx="1857374" cy="288000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spcFirstLastPara="0" vert="horz" wrap="square" lIns="64008" tIns="36576" rIns="64008" bIns="36576" numCol="1" spcCol="1270" anchor="ctr" anchorCtr="0">
              <a:noAutofit/>
            </a:bodyPr>
            <a:lstStyle/>
            <a:p>
              <a:pPr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26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提送名片</a:t>
              </a:r>
            </a:p>
          </p:txBody>
        </p:sp>
      </p:grpSp>
      <p:sp>
        <p:nvSpPr>
          <p:cNvPr id="27" name="矩形 26"/>
          <p:cNvSpPr/>
          <p:nvPr/>
        </p:nvSpPr>
        <p:spPr>
          <a:xfrm>
            <a:off x="1072411" y="2504367"/>
            <a:ext cx="1736444" cy="3239225"/>
          </a:xfrm>
          <a:prstGeom prst="rect">
            <a:avLst/>
          </a:prstGeom>
          <a:solidFill>
            <a:srgbClr val="4BACC6">
              <a:tint val="40000"/>
              <a:alpha val="90000"/>
              <a:hueOff val="0"/>
              <a:satOff val="0"/>
              <a:lumOff val="0"/>
              <a:alphaOff val="0"/>
            </a:srgbClr>
          </a:solidFill>
          <a:ln w="25400" cap="flat" cmpd="sng" algn="ctr">
            <a:solidFill>
              <a:srgbClr val="4BACC6">
                <a:tint val="40000"/>
                <a:alpha val="90000"/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</p:sp>
      <p:grpSp>
        <p:nvGrpSpPr>
          <p:cNvPr id="28" name="组合 4"/>
          <p:cNvGrpSpPr/>
          <p:nvPr/>
        </p:nvGrpSpPr>
        <p:grpSpPr>
          <a:xfrm>
            <a:off x="3405470" y="2178169"/>
            <a:ext cx="1736444" cy="288011"/>
            <a:chOff x="2119312" y="268450"/>
            <a:chExt cx="1857374" cy="288000"/>
          </a:xfrm>
        </p:grpSpPr>
        <p:sp>
          <p:nvSpPr>
            <p:cNvPr id="29" name="矩形 28"/>
            <p:cNvSpPr/>
            <p:nvPr/>
          </p:nvSpPr>
          <p:spPr>
            <a:xfrm>
              <a:off x="2119312" y="268450"/>
              <a:ext cx="1857374" cy="288000"/>
            </a:xfrm>
            <a:prstGeom prst="rect">
              <a:avLst/>
            </a:prstGeom>
            <a:solidFill>
              <a:srgbClr val="4BACC6">
                <a:hueOff val="-4966938"/>
                <a:satOff val="19906"/>
                <a:lumOff val="4314"/>
                <a:alphaOff val="0"/>
              </a:srgbClr>
            </a:solidFill>
            <a:ln w="25400" cap="flat" cmpd="sng" algn="ctr">
              <a:solidFill>
                <a:srgbClr val="4BACC6">
                  <a:hueOff val="-4966938"/>
                  <a:satOff val="19906"/>
                  <a:lumOff val="4314"/>
                  <a:alphaOff val="0"/>
                </a:srgb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sp>
        <p:sp>
          <p:nvSpPr>
            <p:cNvPr id="30" name="矩形 29"/>
            <p:cNvSpPr/>
            <p:nvPr/>
          </p:nvSpPr>
          <p:spPr>
            <a:xfrm>
              <a:off x="2119312" y="268450"/>
              <a:ext cx="1857374" cy="288000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spcFirstLastPara="0" vert="horz" wrap="square" lIns="64008" tIns="36576" rIns="64008" bIns="36576" numCol="1" spcCol="1270" anchor="ctr" anchorCtr="0">
              <a:noAutofit/>
            </a:bodyPr>
            <a:lstStyle/>
            <a:p>
              <a:pPr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26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接受名片</a:t>
              </a:r>
            </a:p>
          </p:txBody>
        </p:sp>
      </p:grpSp>
      <p:sp>
        <p:nvSpPr>
          <p:cNvPr id="31" name="矩形 30"/>
          <p:cNvSpPr/>
          <p:nvPr/>
        </p:nvSpPr>
        <p:spPr>
          <a:xfrm>
            <a:off x="3405470" y="2504367"/>
            <a:ext cx="1736444" cy="3239225"/>
          </a:xfrm>
          <a:prstGeom prst="rect">
            <a:avLst/>
          </a:prstGeom>
          <a:solidFill>
            <a:srgbClr val="4BACC6">
              <a:tint val="40000"/>
              <a:alpha val="90000"/>
              <a:hueOff val="-5370241"/>
              <a:satOff val="24126"/>
              <a:lumOff val="1658"/>
              <a:alphaOff val="0"/>
            </a:srgbClr>
          </a:solidFill>
          <a:ln w="25400" cap="flat" cmpd="sng" algn="ctr">
            <a:solidFill>
              <a:srgbClr val="4BACC6">
                <a:tint val="40000"/>
                <a:alpha val="90000"/>
                <a:hueOff val="-5370241"/>
                <a:satOff val="24126"/>
                <a:lumOff val="1658"/>
                <a:alphaOff val="0"/>
              </a:srgbClr>
            </a:solidFill>
            <a:prstDash val="solid"/>
          </a:ln>
          <a:effectLst/>
        </p:spPr>
      </p:sp>
      <p:grpSp>
        <p:nvGrpSpPr>
          <p:cNvPr id="32" name="组合 6"/>
          <p:cNvGrpSpPr/>
          <p:nvPr/>
        </p:nvGrpSpPr>
        <p:grpSpPr>
          <a:xfrm>
            <a:off x="5751880" y="2178169"/>
            <a:ext cx="1736444" cy="288011"/>
            <a:chOff x="4236719" y="268450"/>
            <a:chExt cx="1857374" cy="288000"/>
          </a:xfrm>
        </p:grpSpPr>
        <p:sp>
          <p:nvSpPr>
            <p:cNvPr id="33" name="矩形 32"/>
            <p:cNvSpPr/>
            <p:nvPr/>
          </p:nvSpPr>
          <p:spPr>
            <a:xfrm>
              <a:off x="4236719" y="268450"/>
              <a:ext cx="1857374" cy="288000"/>
            </a:xfrm>
            <a:prstGeom prst="rect">
              <a:avLst/>
            </a:prstGeom>
            <a:solidFill>
              <a:srgbClr val="4BACC6">
                <a:hueOff val="-9933876"/>
                <a:satOff val="39811"/>
                <a:lumOff val="8628"/>
                <a:alphaOff val="0"/>
              </a:srgbClr>
            </a:solidFill>
            <a:ln w="25400" cap="flat" cmpd="sng" algn="ctr">
              <a:solidFill>
                <a:srgbClr val="4BACC6">
                  <a:hueOff val="-9933876"/>
                  <a:satOff val="39811"/>
                  <a:lumOff val="8628"/>
                  <a:alphaOff val="0"/>
                </a:srgb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sp>
        <p:sp>
          <p:nvSpPr>
            <p:cNvPr id="34" name="矩形 33"/>
            <p:cNvSpPr/>
            <p:nvPr/>
          </p:nvSpPr>
          <p:spPr>
            <a:xfrm>
              <a:off x="4236719" y="268450"/>
              <a:ext cx="1857374" cy="288000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spcFirstLastPara="0" vert="horz" wrap="square" lIns="64008" tIns="36576" rIns="64008" bIns="36576" numCol="1" spcCol="1270" anchor="ctr" anchorCtr="0">
              <a:noAutofit/>
            </a:bodyPr>
            <a:lstStyle/>
            <a:p>
              <a:pPr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26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名片存放</a:t>
              </a:r>
            </a:p>
          </p:txBody>
        </p:sp>
      </p:grpSp>
      <p:grpSp>
        <p:nvGrpSpPr>
          <p:cNvPr id="35" name="组合 7"/>
          <p:cNvGrpSpPr/>
          <p:nvPr/>
        </p:nvGrpSpPr>
        <p:grpSpPr>
          <a:xfrm>
            <a:off x="5751880" y="2501664"/>
            <a:ext cx="1736444" cy="3434810"/>
            <a:chOff x="4236719" y="556450"/>
            <a:chExt cx="1857374" cy="3434677"/>
          </a:xfrm>
        </p:grpSpPr>
        <p:sp>
          <p:nvSpPr>
            <p:cNvPr id="36" name="矩形 35"/>
            <p:cNvSpPr/>
            <p:nvPr/>
          </p:nvSpPr>
          <p:spPr>
            <a:xfrm>
              <a:off x="4236719" y="556450"/>
              <a:ext cx="1857374" cy="3239099"/>
            </a:xfrm>
            <a:prstGeom prst="rect">
              <a:avLst/>
            </a:prstGeom>
            <a:solidFill>
              <a:srgbClr val="4BACC6">
                <a:tint val="40000"/>
                <a:alpha val="90000"/>
                <a:hueOff val="-10740482"/>
                <a:satOff val="48253"/>
                <a:lumOff val="3317"/>
                <a:alphaOff val="0"/>
              </a:srgbClr>
            </a:solidFill>
            <a:ln w="25400" cap="flat" cmpd="sng" algn="ctr">
              <a:solidFill>
                <a:srgbClr val="4BACC6">
                  <a:tint val="40000"/>
                  <a:alpha val="90000"/>
                  <a:hueOff val="-10740482"/>
                  <a:satOff val="48253"/>
                  <a:lumOff val="3317"/>
                  <a:alphaOff val="0"/>
                </a:srgbClr>
              </a:solidFill>
              <a:prstDash val="solid"/>
            </a:ln>
            <a:effectLst/>
          </p:spPr>
        </p:sp>
        <p:sp>
          <p:nvSpPr>
            <p:cNvPr id="37" name="矩形 36"/>
            <p:cNvSpPr/>
            <p:nvPr/>
          </p:nvSpPr>
          <p:spPr>
            <a:xfrm>
              <a:off x="4236719" y="752028"/>
              <a:ext cx="1857374" cy="32390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48006" tIns="48006" rIns="64008" bIns="72009" numCol="1" spcCol="1270" anchor="t" anchorCtr="0">
              <a:noAutofit/>
            </a:bodyPr>
            <a:lstStyle/>
            <a:p>
              <a:pPr marL="51435" lvl="1" indent="-51435" defTabSz="400050">
                <a:lnSpc>
                  <a:spcPct val="11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1080" kern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★</a:t>
              </a:r>
              <a:r>
                <a:rPr lang="zh-CN" altLang="en-US" sz="108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名片不要和钱包、笔记本等放在一起，原则上应该使用名片夹。</a:t>
              </a:r>
              <a:endParaRPr lang="zh-CN" altLang="en-US" sz="108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endParaRPr>
            </a:p>
            <a:p>
              <a:pPr marL="51435" lvl="1" indent="-51435" defTabSz="400050">
                <a:lnSpc>
                  <a:spcPct val="11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1080" kern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★</a:t>
              </a:r>
              <a:r>
                <a:rPr lang="zh-CN" altLang="en-US" sz="108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名片可放在上衣口袋里，但不可以存放在腰部以下的口袋中。</a:t>
              </a:r>
            </a:p>
            <a:p>
              <a:pPr marL="51435" lvl="1" indent="-51435" defTabSz="400050">
                <a:lnSpc>
                  <a:spcPct val="11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1080" kern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★</a:t>
              </a:r>
              <a:r>
                <a:rPr lang="zh-CN" altLang="en-US" sz="108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不要将对方的名片遗忘在座位上，或存放时不注意落在地上。</a:t>
              </a:r>
              <a:endParaRPr lang="en-US" altLang="zh-CN" sz="108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"/>
              </a:endParaRPr>
            </a:p>
            <a:p>
              <a:pPr marL="51435" lvl="1" indent="-51435" defTabSz="400050">
                <a:lnSpc>
                  <a:spcPct val="11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1080" kern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★</a:t>
              </a:r>
              <a:r>
                <a:rPr lang="zh-CN" altLang="en-US" sz="108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切不可玩弄名片，更不能在现场乱涂乱画。</a:t>
              </a:r>
              <a:endParaRPr lang="en-US" altLang="zh-CN" sz="108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"/>
              </a:endParaRPr>
            </a:p>
            <a:p>
              <a:pPr marL="51435" lvl="1" indent="-51435" defTabSz="400050">
                <a:lnSpc>
                  <a:spcPct val="11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1080" kern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★</a:t>
              </a:r>
              <a:r>
                <a:rPr lang="zh-CN" altLang="en-US" sz="1080" kern="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做好名片的分类整理，保持联系。</a:t>
              </a:r>
            </a:p>
          </p:txBody>
        </p:sp>
      </p:grpSp>
      <p:sp>
        <p:nvSpPr>
          <p:cNvPr id="38" name="矩形 37"/>
          <p:cNvSpPr/>
          <p:nvPr/>
        </p:nvSpPr>
        <p:spPr>
          <a:xfrm>
            <a:off x="1092427" y="2460662"/>
            <a:ext cx="1736444" cy="323922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48006" tIns="48006" rIns="64008" bIns="72009" numCol="1" spcCol="1270" anchor="t" anchorCtr="0">
            <a:noAutofit/>
          </a:bodyPr>
          <a:lstStyle/>
          <a:p>
            <a:pPr marL="51435" lvl="1" indent="-51435" defTabSz="400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  <a:defRPr/>
            </a:pPr>
            <a:r>
              <a:rPr lang="zh-CN" altLang="en-US" sz="108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★人数较少</a:t>
            </a:r>
            <a:r>
              <a:rPr lang="en-US" altLang="zh-CN" sz="108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—</a:t>
            </a:r>
            <a:r>
              <a:rPr lang="zh-CN" altLang="en-US" sz="108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地位低人要先把名片递给地位高的人。</a:t>
            </a:r>
          </a:p>
          <a:p>
            <a:pPr marL="51435" lvl="1" indent="-51435" defTabSz="400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  <a:defRPr/>
            </a:pPr>
            <a:r>
              <a:rPr lang="zh-CN" altLang="en-US" sz="108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★人数较多</a:t>
            </a:r>
            <a:r>
              <a:rPr lang="en-US" altLang="zh-CN" sz="108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—1.</a:t>
            </a:r>
            <a:r>
              <a:rPr lang="zh-CN" altLang="en-US" sz="108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明确级别：按照职务级别由高到低；</a:t>
            </a:r>
            <a:r>
              <a:rPr lang="en-US" altLang="zh-CN" sz="108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2.</a:t>
            </a:r>
            <a:r>
              <a:rPr lang="zh-CN" altLang="en-US" sz="108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不明级别：由近及远、顺时针递送。</a:t>
            </a:r>
          </a:p>
          <a:p>
            <a:pPr marL="51435" lvl="1" indent="-51435" defTabSz="400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  <a:defRPr/>
            </a:pPr>
            <a:r>
              <a:rPr lang="zh-CN" altLang="en-US" sz="108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★递名片时，应将名片放置手掌中，用拇指压住名片边缘，其余四指拖住名片反面；</a:t>
            </a:r>
          </a:p>
          <a:p>
            <a:pPr marL="51435" lvl="1" indent="-51435" defTabSz="400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  <a:defRPr/>
            </a:pPr>
            <a:r>
              <a:rPr lang="zh-CN" altLang="en-US" sz="108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★递名片时应倾斜</a:t>
            </a:r>
            <a:r>
              <a:rPr lang="en-US" altLang="zh-CN" sz="108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15</a:t>
            </a:r>
            <a:r>
              <a:rPr lang="zh-CN" altLang="en-US" sz="108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度，将名字正面朝向对方；</a:t>
            </a:r>
          </a:p>
          <a:p>
            <a:pPr marL="51435" lvl="1" indent="-51435" defTabSz="400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  <a:defRPr/>
            </a:pPr>
            <a:r>
              <a:rPr lang="zh-CN" altLang="en-US" sz="108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★递名片时，应行欠身礼，说“请多关照” 之类的礼貌话语；</a:t>
            </a:r>
          </a:p>
          <a:p>
            <a:pPr marL="51435" lvl="1" indent="-51435" defTabSz="400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  <a:defRPr/>
            </a:pPr>
            <a:r>
              <a:rPr lang="zh-CN" altLang="en-US" sz="108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★名片代表自己的脸面，要保持名片的清洁、平整。</a:t>
            </a:r>
          </a:p>
        </p:txBody>
      </p:sp>
      <p:sp>
        <p:nvSpPr>
          <p:cNvPr id="39" name="矩形 38"/>
          <p:cNvSpPr/>
          <p:nvPr/>
        </p:nvSpPr>
        <p:spPr>
          <a:xfrm>
            <a:off x="3425485" y="2568148"/>
            <a:ext cx="1736444" cy="323922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48006" tIns="48006" rIns="64008" bIns="72009" numCol="1" spcCol="1270" anchor="t" anchorCtr="0">
            <a:noAutofit/>
          </a:bodyPr>
          <a:lstStyle/>
          <a:p>
            <a:pPr marL="51435" lvl="1" indent="-51435" defTabSz="400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  <a:defRPr/>
            </a:pPr>
            <a:r>
              <a:rPr lang="zh-CN" altLang="en-US" sz="108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★</a:t>
            </a:r>
            <a:r>
              <a:rPr lang="zh-CN" altLang="en-US" sz="108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"/>
              </a:rPr>
              <a:t>必须起身接收名片，行欠 身礼。</a:t>
            </a:r>
            <a:endParaRPr lang="zh-CN" altLang="en-US" sz="1080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itchFamily="34" charset="-122"/>
              <a:ea typeface="微软雅黑" pitchFamily="34" charset="-122"/>
              <a:cs typeface=""/>
            </a:endParaRPr>
          </a:p>
          <a:p>
            <a:pPr marL="51435" lvl="1" indent="-51435" defTabSz="400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  <a:defRPr/>
            </a:pPr>
            <a:r>
              <a:rPr lang="zh-CN" altLang="en-US" sz="108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★</a:t>
            </a:r>
            <a:r>
              <a:rPr lang="zh-CN" altLang="en-US" sz="108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"/>
              </a:rPr>
              <a:t>接收到名片后向对方表示谢意，或有语言上的回应。</a:t>
            </a:r>
            <a:endParaRPr lang="en-US" altLang="zh-CN" sz="1080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"/>
            </a:endParaRPr>
          </a:p>
          <a:p>
            <a:pPr marL="51435" lvl="1" indent="-51435" defTabSz="400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  <a:defRPr/>
            </a:pPr>
            <a:r>
              <a:rPr lang="zh-CN" altLang="en-US" sz="108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★</a:t>
            </a:r>
            <a:r>
              <a:rPr lang="zh-CN" altLang="en-US" sz="108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"/>
              </a:rPr>
              <a:t>接收名片后，要认真看，并适度默读。</a:t>
            </a:r>
            <a:endParaRPr lang="en-US" altLang="zh-CN" sz="1080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"/>
            </a:endParaRPr>
          </a:p>
          <a:p>
            <a:pPr marL="51435" lvl="1" indent="-51435" defTabSz="400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  <a:defRPr/>
            </a:pPr>
            <a:r>
              <a:rPr lang="zh-CN" altLang="en-US" sz="108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★</a:t>
            </a:r>
            <a:r>
              <a:rPr lang="zh-CN" altLang="en-US" sz="108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"/>
              </a:rPr>
              <a:t>回敬名片，如果没有带名片，应解释并致歉。</a:t>
            </a:r>
            <a:endParaRPr lang="en-US" altLang="zh-CN" sz="1080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"/>
            </a:endParaRPr>
          </a:p>
          <a:p>
            <a:pPr marL="51435" lvl="1" indent="-51435" defTabSz="400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  <a:defRPr/>
            </a:pPr>
            <a:r>
              <a:rPr lang="zh-CN" altLang="en-US" sz="108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★</a:t>
            </a:r>
            <a:r>
              <a:rPr lang="zh-CN" altLang="en-US" sz="108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"/>
              </a:rPr>
              <a:t>互换名片时，应用右手拿着自己的名片，用左手接对方的名片后，用双手托住。</a:t>
            </a:r>
            <a:endParaRPr lang="en-US" altLang="zh-CN" sz="1080" kern="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"/>
            </a:endParaRPr>
          </a:p>
          <a:p>
            <a:pPr marL="51435" lvl="1" indent="-51435" defTabSz="400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Tx/>
              <a:buChar char="••"/>
              <a:defRPr/>
            </a:pPr>
            <a:r>
              <a:rPr lang="zh-CN" altLang="en-US" sz="108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★</a:t>
            </a:r>
            <a:r>
              <a:rPr lang="zh-CN" altLang="en-US" sz="108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"/>
              </a:rPr>
              <a:t>为便于记忆，可将名片依座次排列。</a:t>
            </a:r>
          </a:p>
        </p:txBody>
      </p:sp>
      <p:sp>
        <p:nvSpPr>
          <p:cNvPr id="40" name="右箭头 39"/>
          <p:cNvSpPr/>
          <p:nvPr/>
        </p:nvSpPr>
        <p:spPr>
          <a:xfrm>
            <a:off x="2828871" y="3668735"/>
            <a:ext cx="576600" cy="194422"/>
          </a:xfrm>
          <a:prstGeom prst="rightArrow">
            <a:avLst/>
          </a:prstGeom>
          <a:solidFill>
            <a:srgbClr val="4BACC6">
              <a:lumMod val="40000"/>
              <a:lumOff val="60000"/>
              <a:alpha val="9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41663">
              <a:defRPr/>
            </a:pPr>
            <a:endParaRPr lang="zh-CN" altLang="en-US" sz="1260" kern="0">
              <a:solidFill>
                <a:prstClr val="white"/>
              </a:solidFill>
              <a:latin typeface="Calibri"/>
              <a:ea typeface="宋体" charset="0"/>
              <a:cs typeface=""/>
            </a:endParaRPr>
          </a:p>
        </p:txBody>
      </p:sp>
      <p:sp>
        <p:nvSpPr>
          <p:cNvPr id="41" name="右箭头 40"/>
          <p:cNvSpPr/>
          <p:nvPr/>
        </p:nvSpPr>
        <p:spPr>
          <a:xfrm>
            <a:off x="5161930" y="3668735"/>
            <a:ext cx="576600" cy="194422"/>
          </a:xfrm>
          <a:prstGeom prst="rightArrow">
            <a:avLst/>
          </a:prstGeom>
          <a:solidFill>
            <a:srgbClr val="79F997">
              <a:alpha val="3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41663">
              <a:defRPr/>
            </a:pPr>
            <a:endParaRPr lang="zh-CN" altLang="en-US" sz="1260" kern="0">
              <a:solidFill>
                <a:prstClr val="white"/>
              </a:solidFill>
              <a:latin typeface="Calibri"/>
              <a:ea typeface="宋体" charset="0"/>
              <a:cs typeface=""/>
            </a:endParaRPr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523166" y="1160560"/>
            <a:ext cx="4986203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prstClr val="white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名片</a:t>
            </a:r>
          </a:p>
        </p:txBody>
      </p:sp>
      <p:grpSp>
        <p:nvGrpSpPr>
          <p:cNvPr id="47" name="组合 43"/>
          <p:cNvGrpSpPr/>
          <p:nvPr/>
        </p:nvGrpSpPr>
        <p:grpSpPr>
          <a:xfrm>
            <a:off x="244614" y="1214168"/>
            <a:ext cx="310442" cy="249825"/>
            <a:chOff x="-571536" y="1639746"/>
            <a:chExt cx="3724474" cy="2997228"/>
          </a:xfrm>
        </p:grpSpPr>
        <p:graphicFrame>
          <p:nvGraphicFramePr>
            <p:cNvPr id="48" name="图表 47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9" name="椭圆 48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78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会议</a:t>
            </a:r>
          </a:p>
        </p:txBody>
      </p:sp>
      <p:grpSp>
        <p:nvGrpSpPr>
          <p:cNvPr id="13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14" name="图表 13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" name="椭圆 14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80850" y="2823556"/>
            <a:ext cx="7054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世贸一行三人落座，会议开始</a:t>
            </a:r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923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 txBox="1">
            <a:spLocks noChangeArrowheads="1"/>
          </p:cNvSpPr>
          <p:nvPr/>
        </p:nvSpPr>
        <p:spPr bwMode="auto">
          <a:xfrm>
            <a:off x="751039" y="1157831"/>
            <a:ext cx="3766185" cy="33861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 fontScale="90000" lnSpcReduction="20000"/>
          </a:bodyPr>
          <a:lstStyle>
            <a:lvl1pPr algn="ctr" defTabSz="712958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2160" dirty="0">
                <a:solidFill>
                  <a:prstClr val="black"/>
                </a:solidFill>
                <a:ea typeface="黑体" pitchFamily="2" charset="-122"/>
              </a:rPr>
              <a:t>仪容仪表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22132" y="1209911"/>
            <a:ext cx="310442" cy="249825"/>
            <a:chOff x="-571536" y="1639746"/>
            <a:chExt cx="3724474" cy="2997228"/>
          </a:xfrm>
        </p:grpSpPr>
        <p:graphicFrame>
          <p:nvGraphicFramePr>
            <p:cNvPr id="4" name="图表 3"/>
            <p:cNvGraphicFramePr/>
            <p:nvPr>
              <p:extLst>
                <p:ext uri="{D42A27DB-BD31-4B8C-83A1-F6EECF244321}">
                  <p14:modId xmlns:p14="http://schemas.microsoft.com/office/powerpoint/2010/main" val="753782616"/>
                </p:ext>
              </p:extLst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椭圆 4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166" tIns="32084" rIns="64166" bIns="32084" rtlCol="0" anchor="ctr"/>
            <a:lstStyle/>
            <a:p>
              <a:pPr algn="ctr" defTabSz="641663"/>
              <a:endParaRPr lang="zh-CN" altLang="en-US" sz="126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组合 17"/>
          <p:cNvGrpSpPr/>
          <p:nvPr/>
        </p:nvGrpSpPr>
        <p:grpSpPr>
          <a:xfrm>
            <a:off x="3134267" y="2148121"/>
            <a:ext cx="2179265" cy="2798713"/>
            <a:chOff x="1931229" y="992568"/>
            <a:chExt cx="2971786" cy="3816506"/>
          </a:xfrm>
        </p:grpSpPr>
        <p:grpSp>
          <p:nvGrpSpPr>
            <p:cNvPr id="8" name="组合 18"/>
            <p:cNvGrpSpPr/>
            <p:nvPr/>
          </p:nvGrpSpPr>
          <p:grpSpPr>
            <a:xfrm>
              <a:off x="1931229" y="992568"/>
              <a:ext cx="2971786" cy="3816506"/>
              <a:chOff x="2104269" y="1249284"/>
              <a:chExt cx="2971786" cy="3816506"/>
            </a:xfrm>
          </p:grpSpPr>
          <p:sp>
            <p:nvSpPr>
              <p:cNvPr id="10" name="空心弧 13"/>
              <p:cNvSpPr/>
              <p:nvPr/>
            </p:nvSpPr>
            <p:spPr>
              <a:xfrm rot="17578576">
                <a:off x="1533243" y="2304397"/>
                <a:ext cx="3440880" cy="2081906"/>
              </a:xfrm>
              <a:custGeom>
                <a:avLst/>
                <a:gdLst/>
                <a:ahLst/>
                <a:cxnLst/>
                <a:rect l="l" t="t" r="r" b="b"/>
                <a:pathLst>
                  <a:path w="3440880" h="2081906">
                    <a:moveTo>
                      <a:pt x="3440880" y="961297"/>
                    </a:moveTo>
                    <a:lnTo>
                      <a:pt x="2891543" y="1194209"/>
                    </a:lnTo>
                    <a:cubicBezTo>
                      <a:pt x="2701588" y="808306"/>
                      <a:pt x="2347568" y="513519"/>
                      <a:pt x="1900886" y="415768"/>
                    </a:cubicBezTo>
                    <a:cubicBezTo>
                      <a:pt x="1101852" y="240910"/>
                      <a:pt x="308885" y="762762"/>
                      <a:pt x="129748" y="1581355"/>
                    </a:cubicBezTo>
                    <a:cubicBezTo>
                      <a:pt x="104339" y="1697460"/>
                      <a:pt x="92644" y="1813298"/>
                      <a:pt x="95053" y="1927042"/>
                    </a:cubicBezTo>
                    <a:lnTo>
                      <a:pt x="97910" y="1999727"/>
                    </a:lnTo>
                    <a:cubicBezTo>
                      <a:pt x="98463" y="2027324"/>
                      <a:pt x="100942" y="2054702"/>
                      <a:pt x="104186" y="2081906"/>
                    </a:cubicBezTo>
                    <a:lnTo>
                      <a:pt x="97658" y="2027742"/>
                    </a:lnTo>
                    <a:lnTo>
                      <a:pt x="0" y="1797410"/>
                    </a:lnTo>
                    <a:lnTo>
                      <a:pt x="13675" y="1579391"/>
                    </a:lnTo>
                    <a:lnTo>
                      <a:pt x="72076" y="1206588"/>
                    </a:lnTo>
                    <a:lnTo>
                      <a:pt x="249086" y="813208"/>
                    </a:lnTo>
                    <a:lnTo>
                      <a:pt x="699835" y="354698"/>
                    </a:lnTo>
                    <a:lnTo>
                      <a:pt x="747029" y="390891"/>
                    </a:lnTo>
                    <a:cubicBezTo>
                      <a:pt x="1114571" y="96546"/>
                      <a:pt x="1589835" y="-44447"/>
                      <a:pt x="2070027" y="12378"/>
                    </a:cubicBezTo>
                    <a:cubicBezTo>
                      <a:pt x="2659198" y="82098"/>
                      <a:pt x="3171648" y="439655"/>
                      <a:pt x="3440880" y="96129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5400000" scaled="1"/>
                <a:tileRect/>
              </a:gradFill>
              <a:ln w="31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620" kern="0">
                  <a:solidFill>
                    <a:prstClr val="white"/>
                  </a:solidFill>
                  <a:latin typeface="Verdana"/>
                  <a:ea typeface="微软雅黑"/>
                </a:endParaRPr>
              </a:p>
            </p:txBody>
          </p:sp>
          <p:sp>
            <p:nvSpPr>
              <p:cNvPr id="11" name="空心弧 13"/>
              <p:cNvSpPr/>
              <p:nvPr/>
            </p:nvSpPr>
            <p:spPr>
              <a:xfrm rot="17578576">
                <a:off x="1290783" y="2062770"/>
                <a:ext cx="3768930" cy="2141958"/>
              </a:xfrm>
              <a:custGeom>
                <a:avLst/>
                <a:gdLst/>
                <a:ahLst/>
                <a:cxnLst/>
                <a:rect l="l" t="t" r="r" b="b"/>
                <a:pathLst>
                  <a:path w="5022717" h="2854509">
                    <a:moveTo>
                      <a:pt x="5022717" y="1184507"/>
                    </a:moveTo>
                    <a:lnTo>
                      <a:pt x="4714007" y="2854509"/>
                    </a:lnTo>
                    <a:lnTo>
                      <a:pt x="3299038" y="1915323"/>
                    </a:lnTo>
                    <a:lnTo>
                      <a:pt x="3803232" y="1701552"/>
                    </a:lnTo>
                    <a:cubicBezTo>
                      <a:pt x="3562338" y="1134599"/>
                      <a:pt x="3066325" y="693643"/>
                      <a:pt x="2428573" y="554079"/>
                    </a:cubicBezTo>
                    <a:cubicBezTo>
                      <a:pt x="1363729" y="321052"/>
                      <a:pt x="306971" y="1016504"/>
                      <a:pt x="68241" y="2107414"/>
                    </a:cubicBezTo>
                    <a:cubicBezTo>
                      <a:pt x="18868" y="2333024"/>
                      <a:pt x="8351" y="2557878"/>
                      <a:pt x="34176" y="2774480"/>
                    </a:cubicBezTo>
                    <a:cubicBezTo>
                      <a:pt x="-73420" y="2148278"/>
                      <a:pt x="74250" y="1495420"/>
                      <a:pt x="460103" y="969762"/>
                    </a:cubicBezTo>
                    <a:cubicBezTo>
                      <a:pt x="966350" y="280089"/>
                      <a:pt x="1804377" y="-84044"/>
                      <a:pt x="2653981" y="16495"/>
                    </a:cubicBezTo>
                    <a:cubicBezTo>
                      <a:pt x="3480110" y="114255"/>
                      <a:pt x="4193051" y="636675"/>
                      <a:pt x="4535198" y="139120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 w="31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620" kern="0">
                  <a:solidFill>
                    <a:prstClr val="white"/>
                  </a:solidFill>
                  <a:latin typeface="Verdana"/>
                  <a:ea typeface="微软雅黑"/>
                </a:endParaRPr>
              </a:p>
            </p:txBody>
          </p:sp>
          <p:sp>
            <p:nvSpPr>
              <p:cNvPr id="12" name="平行四边形 11"/>
              <p:cNvSpPr/>
              <p:nvPr/>
            </p:nvSpPr>
            <p:spPr>
              <a:xfrm flipH="1">
                <a:off x="3755664" y="1339021"/>
                <a:ext cx="1320391" cy="681402"/>
              </a:xfrm>
              <a:prstGeom prst="parallelogram">
                <a:avLst>
                  <a:gd name="adj" fmla="val 148256"/>
                </a:avLst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31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620" kern="0">
                  <a:solidFill>
                    <a:prstClr val="white"/>
                  </a:solidFill>
                  <a:latin typeface="Verdana"/>
                  <a:ea typeface="微软雅黑"/>
                </a:endParaRPr>
              </a:p>
            </p:txBody>
          </p:sp>
          <p:sp>
            <p:nvSpPr>
              <p:cNvPr id="13" name="平行四边形 12"/>
              <p:cNvSpPr/>
              <p:nvPr/>
            </p:nvSpPr>
            <p:spPr>
              <a:xfrm>
                <a:off x="3721598" y="2020423"/>
                <a:ext cx="1352697" cy="705786"/>
              </a:xfrm>
              <a:prstGeom prst="parallelogram">
                <a:avLst>
                  <a:gd name="adj" fmla="val 148256"/>
                </a:avLst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317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sz="1620" kern="0">
                  <a:solidFill>
                    <a:prstClr val="white"/>
                  </a:solidFill>
                  <a:latin typeface="Verdana"/>
                  <a:ea typeface="微软雅黑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3533326" y="1336016"/>
              <a:ext cx="629994" cy="805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>
                  <a:solidFill>
                    <a:schemeClr val="bg1"/>
                  </a:solidFill>
                  <a:effectLst/>
                  <a:latin typeface="Dotum" pitchFamily="34" charset="-127"/>
                  <a:ea typeface="Dotum" pitchFamily="34" charset="-127"/>
                </a:defRPr>
              </a:lvl1pPr>
            </a:lstStyle>
            <a:p>
              <a:pPr>
                <a:defRPr/>
              </a:pPr>
              <a:r>
                <a:rPr lang="en-US" altLang="zh-CN" sz="324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  <a:endParaRPr lang="zh-CN" altLang="en-US" sz="324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4" name="组合 24"/>
          <p:cNvGrpSpPr/>
          <p:nvPr/>
        </p:nvGrpSpPr>
        <p:grpSpPr>
          <a:xfrm>
            <a:off x="3829754" y="2784440"/>
            <a:ext cx="2178978" cy="2762358"/>
            <a:chOff x="3585384" y="2273421"/>
            <a:chExt cx="2421087" cy="3069287"/>
          </a:xfrm>
        </p:grpSpPr>
        <p:sp>
          <p:nvSpPr>
            <p:cNvPr id="15" name="空心弧 13"/>
            <p:cNvSpPr/>
            <p:nvPr/>
          </p:nvSpPr>
          <p:spPr>
            <a:xfrm rot="6778576">
              <a:off x="3847667" y="3057398"/>
              <a:ext cx="2788517" cy="1316991"/>
            </a:xfrm>
            <a:custGeom>
              <a:avLst/>
              <a:gdLst/>
              <a:ahLst/>
              <a:cxnLst/>
              <a:rect l="l" t="t" r="r" b="b"/>
              <a:pathLst>
                <a:path w="2788517" h="1316991">
                  <a:moveTo>
                    <a:pt x="0" y="1261585"/>
                  </a:moveTo>
                  <a:lnTo>
                    <a:pt x="43621" y="983125"/>
                  </a:lnTo>
                  <a:lnTo>
                    <a:pt x="187849" y="662600"/>
                  </a:lnTo>
                  <a:lnTo>
                    <a:pt x="555118" y="289007"/>
                  </a:lnTo>
                  <a:lnTo>
                    <a:pt x="593572" y="318497"/>
                  </a:lnTo>
                  <a:cubicBezTo>
                    <a:pt x="893044" y="78665"/>
                    <a:pt x="1280289" y="-36215"/>
                    <a:pt x="1671548" y="10085"/>
                  </a:cubicBezTo>
                  <a:cubicBezTo>
                    <a:pt x="2151604" y="66893"/>
                    <a:pt x="2569147" y="358230"/>
                    <a:pt x="2788517" y="783263"/>
                  </a:cubicBezTo>
                  <a:lnTo>
                    <a:pt x="2340919" y="973039"/>
                  </a:lnTo>
                  <a:cubicBezTo>
                    <a:pt x="2186143" y="658606"/>
                    <a:pt x="1897688" y="418414"/>
                    <a:pt x="1533733" y="338767"/>
                  </a:cubicBezTo>
                  <a:cubicBezTo>
                    <a:pt x="882681" y="196293"/>
                    <a:pt x="236573" y="621497"/>
                    <a:pt x="90612" y="1288485"/>
                  </a:cubicBezTo>
                  <a:lnTo>
                    <a:pt x="86054" y="1316991"/>
                  </a:lnTo>
                  <a:close/>
                </a:path>
              </a:pathLst>
            </a:cu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path path="circle">
                <a:fillToRect t="100000" r="100000"/>
              </a:path>
              <a:tileRect l="-100000" b="-100000"/>
            </a:gra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620" kern="0">
                <a:solidFill>
                  <a:prstClr val="white"/>
                </a:solidFill>
                <a:latin typeface="Verdana"/>
                <a:ea typeface="微软雅黑"/>
              </a:endParaRPr>
            </a:p>
          </p:txBody>
        </p:sp>
        <p:sp>
          <p:nvSpPr>
            <p:cNvPr id="16" name="空心弧 13"/>
            <p:cNvSpPr/>
            <p:nvPr/>
          </p:nvSpPr>
          <p:spPr>
            <a:xfrm rot="6778576">
              <a:off x="3599196" y="2935433"/>
              <a:ext cx="3069287" cy="1745263"/>
            </a:xfrm>
            <a:custGeom>
              <a:avLst/>
              <a:gdLst/>
              <a:ahLst/>
              <a:cxnLst/>
              <a:rect l="l" t="t" r="r" b="b"/>
              <a:pathLst>
                <a:path w="3069287" h="1745263">
                  <a:moveTo>
                    <a:pt x="157" y="1464603"/>
                  </a:moveTo>
                  <a:cubicBezTo>
                    <a:pt x="-4415" y="1156390"/>
                    <a:pt x="91112" y="849810"/>
                    <a:pt x="279680" y="592918"/>
                  </a:cubicBezTo>
                  <a:cubicBezTo>
                    <a:pt x="589203" y="171248"/>
                    <a:pt x="1101577" y="-51385"/>
                    <a:pt x="1621029" y="10085"/>
                  </a:cubicBezTo>
                  <a:cubicBezTo>
                    <a:pt x="2126129" y="69856"/>
                    <a:pt x="2562025" y="389266"/>
                    <a:pt x="2771215" y="850593"/>
                  </a:cubicBezTo>
                  <a:lnTo>
                    <a:pt x="3069287" y="724214"/>
                  </a:lnTo>
                  <a:lnTo>
                    <a:pt x="2880540" y="1745263"/>
                  </a:lnTo>
                  <a:lnTo>
                    <a:pt x="2015420" y="1171039"/>
                  </a:lnTo>
                  <a:lnTo>
                    <a:pt x="2323687" y="1040338"/>
                  </a:lnTo>
                  <a:cubicBezTo>
                    <a:pt x="2176403" y="693700"/>
                    <a:pt x="1873138" y="424097"/>
                    <a:pt x="1483213" y="338767"/>
                  </a:cubicBezTo>
                  <a:cubicBezTo>
                    <a:pt x="832162" y="196293"/>
                    <a:pt x="186055" y="621496"/>
                    <a:pt x="40094" y="1288485"/>
                  </a:cubicBezTo>
                  <a:cubicBezTo>
                    <a:pt x="30695" y="1331434"/>
                    <a:pt x="23599" y="1374338"/>
                    <a:pt x="19551" y="1417149"/>
                  </a:cubicBezTo>
                  <a:lnTo>
                    <a:pt x="10745" y="1411479"/>
                  </a:lnTo>
                  <a:close/>
                </a:path>
              </a:pathLst>
            </a:cu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path path="circle">
                <a:fillToRect l="100000" b="100000"/>
              </a:path>
              <a:tileRect t="-100000" r="-100000"/>
            </a:gra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620" kern="0">
                <a:solidFill>
                  <a:prstClr val="white"/>
                </a:solidFill>
                <a:latin typeface="Verdana"/>
                <a:ea typeface="微软雅黑"/>
              </a:endParaRPr>
            </a:p>
          </p:txBody>
        </p:sp>
        <p:sp>
          <p:nvSpPr>
            <p:cNvPr id="17" name="平行四边形 16"/>
            <p:cNvSpPr/>
            <p:nvPr/>
          </p:nvSpPr>
          <p:spPr>
            <a:xfrm rot="10800000" flipH="1">
              <a:off x="3585384" y="4714449"/>
              <a:ext cx="1075852" cy="555205"/>
            </a:xfrm>
            <a:prstGeom prst="parallelogram">
              <a:avLst>
                <a:gd name="adj" fmla="val 148256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path path="circle">
                <a:fillToRect t="100000" r="100000"/>
              </a:path>
              <a:tileRect l="-100000" b="-100000"/>
            </a:gra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620" kern="0">
                <a:solidFill>
                  <a:prstClr val="white"/>
                </a:solidFill>
                <a:latin typeface="Verdana"/>
                <a:ea typeface="微软雅黑"/>
              </a:endParaRPr>
            </a:p>
          </p:txBody>
        </p:sp>
        <p:sp>
          <p:nvSpPr>
            <p:cNvPr id="18" name="平行四边形 17"/>
            <p:cNvSpPr/>
            <p:nvPr/>
          </p:nvSpPr>
          <p:spPr>
            <a:xfrm rot="10800000">
              <a:off x="3586819" y="4139376"/>
              <a:ext cx="1102175" cy="575073"/>
            </a:xfrm>
            <a:prstGeom prst="parallelogram">
              <a:avLst>
                <a:gd name="adj" fmla="val 148256"/>
              </a:avLst>
            </a:prstGeom>
            <a:gradFill flip="none" rotWithShape="1">
              <a:gsLst>
                <a:gs pos="27000">
                  <a:srgbClr val="FF7711"/>
                </a:gs>
                <a:gs pos="59000">
                  <a:srgbClr val="FFAA01"/>
                </a:gs>
                <a:gs pos="100000">
                  <a:srgbClr val="FECE02"/>
                </a:gs>
                <a:gs pos="0">
                  <a:srgbClr val="C73E01"/>
                </a:gs>
                <a:gs pos="80000">
                  <a:srgbClr val="FFC000"/>
                </a:gs>
              </a:gsLst>
              <a:path path="circle">
                <a:fillToRect t="100000" r="100000"/>
              </a:path>
              <a:tileRect l="-100000" b="-100000"/>
            </a:gradFill>
            <a:ln w="3175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1620" kern="0">
                <a:solidFill>
                  <a:prstClr val="white"/>
                </a:solidFill>
                <a:latin typeface="Verdana"/>
                <a:ea typeface="微软雅黑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43999" y="4352943"/>
              <a:ext cx="518660" cy="656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>
                  <a:solidFill>
                    <a:schemeClr val="bg1"/>
                  </a:solidFill>
                  <a:effectLst/>
                  <a:latin typeface="Dotum" pitchFamily="34" charset="-127"/>
                  <a:ea typeface="Dotum" pitchFamily="34" charset="-127"/>
                </a:defRPr>
              </a:lvl1pPr>
            </a:lstStyle>
            <a:p>
              <a:pPr>
                <a:defRPr/>
              </a:pPr>
              <a:r>
                <a:rPr lang="en-US" altLang="zh-CN" sz="3240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  <a:endParaRPr lang="zh-CN" altLang="en-US" sz="324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TextBox 11"/>
          <p:cNvSpPr txBox="1">
            <a:spLocks noChangeArrowheads="1"/>
          </p:cNvSpPr>
          <p:nvPr/>
        </p:nvSpPr>
        <p:spPr bwMode="auto">
          <a:xfrm flipH="1">
            <a:off x="4009913" y="3558615"/>
            <a:ext cx="1127117" cy="27238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641663" eaLnBrk="1" hangingPunct="1">
              <a:defRPr/>
            </a:pPr>
            <a:r>
              <a:rPr lang="en-US" altLang="zh-CN" sz="117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TOP</a:t>
            </a:r>
            <a:r>
              <a:rPr lang="zh-CN" altLang="en-US" sz="117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原则</a:t>
            </a:r>
            <a:endParaRPr lang="en-US" altLang="zh-CN" sz="117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11"/>
          <p:cNvSpPr txBox="1">
            <a:spLocks noChangeArrowheads="1"/>
          </p:cNvSpPr>
          <p:nvPr/>
        </p:nvSpPr>
        <p:spPr bwMode="auto">
          <a:xfrm flipH="1">
            <a:off x="4009913" y="3964006"/>
            <a:ext cx="1127117" cy="27238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641663" eaLnBrk="1" hangingPunct="1">
              <a:defRPr/>
            </a:pPr>
            <a:r>
              <a:rPr lang="en-US" altLang="zh-CN" sz="117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PAS</a:t>
            </a:r>
            <a:r>
              <a:rPr lang="zh-CN" altLang="en-US" sz="117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原则</a:t>
            </a:r>
            <a:endParaRPr lang="en-US" altLang="zh-CN" sz="117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11"/>
          <p:cNvSpPr txBox="1">
            <a:spLocks noChangeArrowheads="1"/>
          </p:cNvSpPr>
          <p:nvPr/>
        </p:nvSpPr>
        <p:spPr bwMode="auto">
          <a:xfrm flipH="1">
            <a:off x="1102440" y="2694675"/>
            <a:ext cx="1432367" cy="3139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641663" eaLnBrk="1" hangingPunct="1">
              <a:defRPr/>
            </a:pPr>
            <a:r>
              <a:rPr lang="en-US" altLang="zh-CN" sz="144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TOP</a:t>
            </a:r>
            <a:r>
              <a:rPr lang="zh-CN" altLang="en-US" sz="144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原则</a:t>
            </a:r>
            <a:endParaRPr lang="en-US" altLang="zh-CN" sz="144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11867" y="2965667"/>
            <a:ext cx="2068481" cy="41147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20" kern="0">
              <a:solidFill>
                <a:prstClr val="white"/>
              </a:solidFill>
              <a:latin typeface="Verdana"/>
              <a:ea typeface="微软雅黑"/>
            </a:endParaRPr>
          </a:p>
        </p:txBody>
      </p:sp>
      <p:sp>
        <p:nvSpPr>
          <p:cNvPr id="24" name="TextBox 11"/>
          <p:cNvSpPr txBox="1">
            <a:spLocks noChangeArrowheads="1"/>
          </p:cNvSpPr>
          <p:nvPr/>
        </p:nvSpPr>
        <p:spPr bwMode="auto">
          <a:xfrm flipH="1">
            <a:off x="6472036" y="3418594"/>
            <a:ext cx="1432367" cy="3139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641663" eaLnBrk="1" hangingPunct="1">
              <a:defRPr/>
            </a:pPr>
            <a:r>
              <a:rPr lang="en-US" altLang="zh-CN" sz="144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PAS</a:t>
            </a:r>
            <a:r>
              <a:rPr lang="zh-CN" altLang="en-US" sz="144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原则</a:t>
            </a:r>
            <a:endParaRPr lang="en-US" altLang="zh-CN" sz="1440" b="1" kern="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34"/>
          <p:cNvSpPr txBox="1"/>
          <p:nvPr/>
        </p:nvSpPr>
        <p:spPr>
          <a:xfrm>
            <a:off x="6100332" y="3237457"/>
            <a:ext cx="466794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>
                <a:solidFill>
                  <a:schemeClr val="bg1"/>
                </a:solidFill>
                <a:effectLst/>
                <a:latin typeface="Dotum" pitchFamily="34" charset="-127"/>
                <a:ea typeface="Dotum" pitchFamily="34" charset="-127"/>
              </a:defRPr>
            </a:lvl1pPr>
          </a:lstStyle>
          <a:p>
            <a:pPr>
              <a:defRPr/>
            </a:pPr>
            <a:r>
              <a:rPr lang="en-US" altLang="zh-CN" sz="3240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zh-CN" altLang="en-US" sz="3240" kern="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181462" y="3689586"/>
            <a:ext cx="2068481" cy="41147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620" kern="0">
              <a:solidFill>
                <a:prstClr val="white"/>
              </a:solidFill>
              <a:latin typeface="Verdana"/>
              <a:ea typeface="微软雅黑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69971" y="3021556"/>
            <a:ext cx="2210377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1663">
              <a:lnSpc>
                <a:spcPct val="150000"/>
              </a:lnSpc>
              <a:spcBef>
                <a:spcPts val="495"/>
              </a:spcBef>
              <a:buClr>
                <a:srgbClr val="486AC1"/>
              </a:buClr>
              <a:buSzPct val="100000"/>
              <a:defRPr/>
            </a:pP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指的是着装要考虑时间（</a:t>
            </a:r>
            <a:r>
              <a:rPr lang="en-US" altLang="zh-CN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time</a:t>
            </a: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）、场合（</a:t>
            </a:r>
            <a:r>
              <a:rPr lang="en-US" altLang="zh-CN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occasion</a:t>
            </a: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）和地点（</a:t>
            </a:r>
            <a:r>
              <a:rPr lang="en-US" altLang="zh-CN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place</a:t>
            </a: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）三个因素，要随着这些因素的变化而有所不同。</a:t>
            </a:r>
          </a:p>
        </p:txBody>
      </p:sp>
      <p:sp>
        <p:nvSpPr>
          <p:cNvPr id="28" name="矩形 27"/>
          <p:cNvSpPr/>
          <p:nvPr/>
        </p:nvSpPr>
        <p:spPr>
          <a:xfrm>
            <a:off x="6100332" y="3873858"/>
            <a:ext cx="248910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1663">
              <a:lnSpc>
                <a:spcPct val="150000"/>
              </a:lnSpc>
              <a:spcBef>
                <a:spcPts val="495"/>
              </a:spcBef>
              <a:buClr>
                <a:srgbClr val="486AC1"/>
              </a:buClr>
              <a:buSzPct val="100000"/>
            </a:pPr>
            <a:r>
              <a:rPr lang="en-US" altLang="zh-CN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是指职业“</a:t>
            </a:r>
            <a:r>
              <a:rPr lang="en-US" altLang="zh-CN" sz="1080" dirty="0" err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Profession”,A</a:t>
            </a: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是指年龄“</a:t>
            </a:r>
            <a:r>
              <a:rPr lang="en-US" altLang="zh-CN" sz="1080" dirty="0" err="1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Age”,S</a:t>
            </a: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是指地位“</a:t>
            </a:r>
            <a:r>
              <a:rPr lang="en-US" altLang="zh-CN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Status”</a:t>
            </a: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。要求注重不同职业、年龄、地位的差异，掌握好“度”，才能恰到好处，甚至是锦上添花。</a:t>
            </a:r>
          </a:p>
        </p:txBody>
      </p:sp>
    </p:spTree>
    <p:extLst>
      <p:ext uri="{BB962C8B-B14F-4D97-AF65-F5344CB8AC3E}">
        <p14:creationId xmlns:p14="http://schemas.microsoft.com/office/powerpoint/2010/main" val="143005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419071" y="1094258"/>
            <a:ext cx="7406640" cy="4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269" tIns="41135" rIns="82269" bIns="41135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zh-CN" altLang="en-US" sz="2070" dirty="0">
                <a:solidFill>
                  <a:prstClr val="black"/>
                </a:solidFill>
                <a:latin typeface="Calibri"/>
                <a:ea typeface="黑体" pitchFamily="2" charset="-122"/>
              </a:rPr>
              <a:t>会务</a:t>
            </a:r>
          </a:p>
        </p:txBody>
      </p:sp>
      <p:grpSp>
        <p:nvGrpSpPr>
          <p:cNvPr id="14" name="组合 2"/>
          <p:cNvGrpSpPr/>
          <p:nvPr/>
        </p:nvGrpSpPr>
        <p:grpSpPr>
          <a:xfrm>
            <a:off x="97600" y="1137178"/>
            <a:ext cx="310442" cy="249825"/>
            <a:chOff x="-571536" y="1639746"/>
            <a:chExt cx="3724474" cy="2997228"/>
          </a:xfrm>
        </p:grpSpPr>
        <p:graphicFrame>
          <p:nvGraphicFramePr>
            <p:cNvPr id="15" name="图表 14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6" name="椭圆 15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817223" y="2132857"/>
            <a:ext cx="744878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1663">
              <a:lnSpc>
                <a:spcPct val="125000"/>
              </a:lnSpc>
            </a:pPr>
            <a:r>
              <a:rPr lang="en-US" altLang="zh-CN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zh-CN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会议座次通常以居中为上、右为上、远门为上为原则，针对不同的会议类型，</a:t>
            </a: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主要分为</a:t>
            </a:r>
            <a:r>
              <a:rPr lang="zh-CN" altLang="zh-CN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主席台座次安排</a:t>
            </a: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剧院式座椅安排</a:t>
            </a: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长桌会议座次安排</a:t>
            </a: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，下面以最常用的长桌会议为例。</a:t>
            </a:r>
            <a:endParaRPr lang="zh-CN" altLang="zh-CN" sz="126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23" y="4118600"/>
            <a:ext cx="3305168" cy="144903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矩形 18"/>
          <p:cNvSpPr/>
          <p:nvPr/>
        </p:nvSpPr>
        <p:spPr>
          <a:xfrm>
            <a:off x="4263365" y="2903889"/>
            <a:ext cx="3808224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1663">
              <a:lnSpc>
                <a:spcPct val="125000"/>
              </a:lnSpc>
            </a:pPr>
            <a:r>
              <a:rPr lang="zh-CN" altLang="zh-CN" sz="117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7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zh-CN" sz="117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）内部会议：最高级别领导背对背景板就坐，其它参会领导按照职务级别、资历先右后左，依次顺序就坐。</a:t>
            </a:r>
          </a:p>
        </p:txBody>
      </p:sp>
      <p:sp>
        <p:nvSpPr>
          <p:cNvPr id="20" name="矩形 19"/>
          <p:cNvSpPr/>
          <p:nvPr/>
        </p:nvSpPr>
        <p:spPr>
          <a:xfrm>
            <a:off x="4310320" y="4206686"/>
            <a:ext cx="3955691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1663">
              <a:lnSpc>
                <a:spcPct val="125000"/>
              </a:lnSpc>
            </a:pPr>
            <a:r>
              <a:rPr lang="zh-CN" altLang="zh-CN" sz="117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117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zh-CN" sz="117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）外部会议：若会议桌一侧面向正门，以正门为准，主人坐在背门一侧，客人坐面门一侧，主谈人居中，其他人员按职务级别、资历一右一左依次排列</a:t>
            </a:r>
            <a:r>
              <a:rPr lang="zh-CN" altLang="en-US" sz="117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zh-CN" altLang="zh-CN" sz="117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若会议桌一端面向正门，则以入门的方向为准，右为客方，左为主方</a:t>
            </a:r>
            <a:r>
              <a:rPr lang="zh-CN" altLang="en-US" sz="117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90" y="2701216"/>
            <a:ext cx="3128963" cy="1294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11"/>
          <p:cNvSpPr txBox="1"/>
          <p:nvPr/>
        </p:nvSpPr>
        <p:spPr>
          <a:xfrm>
            <a:off x="1107119" y="2960444"/>
            <a:ext cx="337015" cy="6480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defTabSz="641663"/>
            <a:r>
              <a:rPr lang="zh-CN" altLang="en-US" sz="990" b="1" kern="20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背景板</a:t>
            </a:r>
          </a:p>
        </p:txBody>
      </p:sp>
      <p:sp>
        <p:nvSpPr>
          <p:cNvPr id="23" name="矩形 22"/>
          <p:cNvSpPr/>
          <p:nvPr/>
        </p:nvSpPr>
        <p:spPr>
          <a:xfrm>
            <a:off x="1548858" y="3126840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41663"/>
            <a:r>
              <a:rPr lang="zh-CN" altLang="zh-CN" sz="9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endParaRPr lang="zh-CN" altLang="en-US" sz="9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382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"/>
          <p:cNvSpPr txBox="1">
            <a:spLocks noChangeArrowheads="1"/>
          </p:cNvSpPr>
          <p:nvPr/>
        </p:nvSpPr>
        <p:spPr bwMode="auto">
          <a:xfrm>
            <a:off x="457175" y="1163524"/>
            <a:ext cx="7406640" cy="4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269" tIns="41135" rIns="82269" bIns="41135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zh-CN" altLang="en-US" sz="2070" dirty="0">
                <a:solidFill>
                  <a:prstClr val="black"/>
                </a:solidFill>
                <a:latin typeface="Calibri"/>
                <a:ea typeface="黑体" pitchFamily="2" charset="-122"/>
              </a:rPr>
              <a:t>奉茶</a:t>
            </a:r>
          </a:p>
        </p:txBody>
      </p:sp>
      <p:grpSp>
        <p:nvGrpSpPr>
          <p:cNvPr id="31" name="组合 45"/>
          <p:cNvGrpSpPr/>
          <p:nvPr/>
        </p:nvGrpSpPr>
        <p:grpSpPr>
          <a:xfrm>
            <a:off x="135704" y="1206443"/>
            <a:ext cx="310442" cy="249825"/>
            <a:chOff x="-571536" y="1639746"/>
            <a:chExt cx="3724474" cy="2997228"/>
          </a:xfrm>
        </p:grpSpPr>
        <p:graphicFrame>
          <p:nvGraphicFramePr>
            <p:cNvPr id="32" name="图表 31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3" name="椭圆 32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  <p:grpSp>
        <p:nvGrpSpPr>
          <p:cNvPr id="34" name="组合 24"/>
          <p:cNvGrpSpPr/>
          <p:nvPr/>
        </p:nvGrpSpPr>
        <p:grpSpPr>
          <a:xfrm>
            <a:off x="650055" y="3236118"/>
            <a:ext cx="1507325" cy="887621"/>
            <a:chOff x="95249" y="1416843"/>
            <a:chExt cx="2460624" cy="1230312"/>
          </a:xfrm>
        </p:grpSpPr>
        <p:sp>
          <p:nvSpPr>
            <p:cNvPr id="35" name="圆角矩形 34"/>
            <p:cNvSpPr/>
            <p:nvPr/>
          </p:nvSpPr>
          <p:spPr>
            <a:xfrm>
              <a:off x="95249" y="1416843"/>
              <a:ext cx="2460624" cy="1230312"/>
            </a:xfrm>
            <a:prstGeom prst="roundRect">
              <a:avLst>
                <a:gd name="adj" fmla="val 10000"/>
              </a:avLst>
            </a:prstGeom>
            <a:solidFill>
              <a:srgbClr val="9BBB59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36" name="圆角矩形 4"/>
            <p:cNvSpPr/>
            <p:nvPr/>
          </p:nvSpPr>
          <p:spPr>
            <a:xfrm>
              <a:off x="131284" y="1452878"/>
              <a:ext cx="2388554" cy="11582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25718" tIns="25718" rIns="25718" bIns="25718" numCol="1" spcCol="1270" anchor="ctr" anchorCtr="0">
              <a:noAutofit/>
            </a:bodyPr>
            <a:lstStyle/>
            <a:p>
              <a:pPr algn="ctr" defTabSz="18002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44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奉茶礼仪</a:t>
              </a:r>
            </a:p>
          </p:txBody>
        </p:sp>
      </p:grpSp>
      <p:grpSp>
        <p:nvGrpSpPr>
          <p:cNvPr id="37" name="组合 25"/>
          <p:cNvGrpSpPr/>
          <p:nvPr/>
        </p:nvGrpSpPr>
        <p:grpSpPr>
          <a:xfrm>
            <a:off x="2385998" y="2978941"/>
            <a:ext cx="272741" cy="708416"/>
            <a:chOff x="2874548" y="858635"/>
            <a:chExt cx="541504" cy="1418454"/>
          </a:xfrm>
        </p:grpSpPr>
        <p:sp>
          <p:nvSpPr>
            <p:cNvPr id="38" name="直接连接符 5"/>
            <p:cNvSpPr/>
            <p:nvPr/>
          </p:nvSpPr>
          <p:spPr>
            <a:xfrm rot="18289469">
              <a:off x="2436073" y="1297110"/>
              <a:ext cx="1418454" cy="54150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7246"/>
                  </a:moveTo>
                  <a:lnTo>
                    <a:pt x="1723535" y="27246"/>
                  </a:lnTo>
                </a:path>
              </a:pathLst>
            </a:custGeom>
            <a:noFill/>
            <a:ln w="25400" cap="flat" cmpd="sng" algn="ctr">
              <a:solidFill>
                <a:srgbClr val="4BACC6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</p:sp>
        <p:sp>
          <p:nvSpPr>
            <p:cNvPr id="39" name="直接连接符 6"/>
            <p:cNvSpPr/>
            <p:nvPr/>
          </p:nvSpPr>
          <p:spPr>
            <a:xfrm rot="18289469">
              <a:off x="3004911" y="1281481"/>
              <a:ext cx="86176" cy="8617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1430" tIns="0" rIns="11430" bIns="0" numCol="1" spcCol="1270" anchor="ctr" anchorCtr="0">
              <a:noAutofit/>
            </a:bodyPr>
            <a:lstStyle/>
            <a:p>
              <a:pPr algn="ctr" defTabSz="24003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zh-CN" altLang="en-US" sz="1440" b="1" ker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endParaRPr>
            </a:p>
          </p:txBody>
        </p:sp>
      </p:grpSp>
      <p:grpSp>
        <p:nvGrpSpPr>
          <p:cNvPr id="40" name="组合 48"/>
          <p:cNvGrpSpPr/>
          <p:nvPr/>
        </p:nvGrpSpPr>
        <p:grpSpPr>
          <a:xfrm>
            <a:off x="3093234" y="2078823"/>
            <a:ext cx="1507325" cy="887621"/>
            <a:chOff x="3540125" y="1984"/>
            <a:chExt cx="2460624" cy="1230312"/>
          </a:xfrm>
        </p:grpSpPr>
        <p:sp>
          <p:nvSpPr>
            <p:cNvPr id="41" name="圆角矩形 40"/>
            <p:cNvSpPr/>
            <p:nvPr/>
          </p:nvSpPr>
          <p:spPr>
            <a:xfrm>
              <a:off x="3540125" y="1984"/>
              <a:ext cx="2460624" cy="1230312"/>
            </a:xfrm>
            <a:prstGeom prst="roundRect">
              <a:avLst>
                <a:gd name="adj" fmla="val 10000"/>
              </a:avLst>
            </a:prstGeom>
            <a:solidFill>
              <a:srgbClr val="4BACC6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42" name="圆角矩形 8"/>
            <p:cNvSpPr/>
            <p:nvPr/>
          </p:nvSpPr>
          <p:spPr>
            <a:xfrm>
              <a:off x="3576160" y="38019"/>
              <a:ext cx="2388554" cy="11582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25718" tIns="25718" rIns="25718" bIns="25718" numCol="1" spcCol="1270" anchor="ctr" anchorCtr="0">
              <a:noAutofit/>
            </a:bodyPr>
            <a:lstStyle/>
            <a:p>
              <a:pPr algn="ctr" defTabSz="18002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44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茶水要求</a:t>
              </a:r>
            </a:p>
          </p:txBody>
        </p:sp>
      </p:grpSp>
      <p:grpSp>
        <p:nvGrpSpPr>
          <p:cNvPr id="43" name="组合 49"/>
          <p:cNvGrpSpPr/>
          <p:nvPr/>
        </p:nvGrpSpPr>
        <p:grpSpPr>
          <a:xfrm>
            <a:off x="2193115" y="3750472"/>
            <a:ext cx="602931" cy="41147"/>
            <a:chOff x="2555874" y="2004753"/>
            <a:chExt cx="984250" cy="54492"/>
          </a:xfrm>
        </p:grpSpPr>
        <p:sp>
          <p:nvSpPr>
            <p:cNvPr id="44" name="直接连接符 9"/>
            <p:cNvSpPr/>
            <p:nvPr/>
          </p:nvSpPr>
          <p:spPr>
            <a:xfrm>
              <a:off x="2555874" y="2004753"/>
              <a:ext cx="984250" cy="5449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7246"/>
                  </a:moveTo>
                  <a:lnTo>
                    <a:pt x="984250" y="27246"/>
                  </a:lnTo>
                </a:path>
              </a:pathLst>
            </a:custGeom>
            <a:noFill/>
            <a:ln w="25400" cap="flat" cmpd="sng" algn="ctr">
              <a:solidFill>
                <a:srgbClr val="4BACC6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</p:sp>
        <p:sp>
          <p:nvSpPr>
            <p:cNvPr id="45" name="直接连接符 10"/>
            <p:cNvSpPr/>
            <p:nvPr/>
          </p:nvSpPr>
          <p:spPr>
            <a:xfrm>
              <a:off x="3023393" y="2007393"/>
              <a:ext cx="49212" cy="492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1430" tIns="0" rIns="11430" bIns="0" numCol="1" spcCol="1270" anchor="ctr" anchorCtr="0">
              <a:noAutofit/>
            </a:bodyPr>
            <a:lstStyle/>
            <a:p>
              <a:pPr algn="ctr" defTabSz="2000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zh-CN" altLang="en-US" sz="1440" b="1" ker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endParaRPr>
            </a:p>
          </p:txBody>
        </p:sp>
      </p:grpSp>
      <p:grpSp>
        <p:nvGrpSpPr>
          <p:cNvPr id="46" name="组合 50"/>
          <p:cNvGrpSpPr/>
          <p:nvPr/>
        </p:nvGrpSpPr>
        <p:grpSpPr>
          <a:xfrm>
            <a:off x="3157528" y="3505792"/>
            <a:ext cx="1507325" cy="887621"/>
            <a:chOff x="3540125" y="1416843"/>
            <a:chExt cx="2460624" cy="1230312"/>
          </a:xfrm>
        </p:grpSpPr>
        <p:sp>
          <p:nvSpPr>
            <p:cNvPr id="47" name="圆角矩形 46"/>
            <p:cNvSpPr/>
            <p:nvPr/>
          </p:nvSpPr>
          <p:spPr>
            <a:xfrm>
              <a:off x="3540125" y="1416843"/>
              <a:ext cx="2460624" cy="1230312"/>
            </a:xfrm>
            <a:prstGeom prst="roundRect">
              <a:avLst>
                <a:gd name="adj" fmla="val 10000"/>
              </a:avLst>
            </a:prstGeom>
            <a:solidFill>
              <a:srgbClr val="4BACC6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48" name="圆角矩形 12"/>
            <p:cNvSpPr/>
            <p:nvPr/>
          </p:nvSpPr>
          <p:spPr>
            <a:xfrm>
              <a:off x="3576160" y="1452878"/>
              <a:ext cx="2388554" cy="11582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25718" tIns="25718" rIns="25718" bIns="25718" numCol="1" spcCol="1270" anchor="ctr" anchorCtr="0">
              <a:noAutofit/>
            </a:bodyPr>
            <a:lstStyle/>
            <a:p>
              <a:pPr algn="ctr" defTabSz="18002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44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上茶顺序</a:t>
              </a:r>
            </a:p>
          </p:txBody>
        </p:sp>
      </p:grpSp>
      <p:grpSp>
        <p:nvGrpSpPr>
          <p:cNvPr id="49" name="组合 51"/>
          <p:cNvGrpSpPr/>
          <p:nvPr/>
        </p:nvGrpSpPr>
        <p:grpSpPr>
          <a:xfrm>
            <a:off x="2578880" y="3891557"/>
            <a:ext cx="52790" cy="1243463"/>
            <a:chOff x="3004911" y="1877661"/>
            <a:chExt cx="86176" cy="1723535"/>
          </a:xfrm>
        </p:grpSpPr>
        <p:sp>
          <p:nvSpPr>
            <p:cNvPr id="50" name="直接连接符 13"/>
            <p:cNvSpPr/>
            <p:nvPr/>
          </p:nvSpPr>
          <p:spPr>
            <a:xfrm rot="3310531">
              <a:off x="2186232" y="2712183"/>
              <a:ext cx="1723535" cy="5449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7246"/>
                  </a:moveTo>
                  <a:lnTo>
                    <a:pt x="1723535" y="27246"/>
                  </a:lnTo>
                </a:path>
              </a:pathLst>
            </a:custGeom>
            <a:noFill/>
            <a:ln w="25400" cap="flat" cmpd="sng" algn="ctr">
              <a:solidFill>
                <a:srgbClr val="4BACC6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</p:sp>
        <p:sp>
          <p:nvSpPr>
            <p:cNvPr id="51" name="直接连接符 14"/>
            <p:cNvSpPr/>
            <p:nvPr/>
          </p:nvSpPr>
          <p:spPr>
            <a:xfrm rot="3310531">
              <a:off x="3004911" y="2696341"/>
              <a:ext cx="86176" cy="8617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11430" tIns="0" rIns="11430" bIns="0" numCol="1" spcCol="1270" anchor="ctr" anchorCtr="0">
              <a:noAutofit/>
            </a:bodyPr>
            <a:lstStyle/>
            <a:p>
              <a:pPr algn="ctr" defTabSz="24003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endParaRPr lang="zh-CN" altLang="en-US" sz="1440" b="1" ker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endParaRPr>
            </a:p>
          </p:txBody>
        </p:sp>
      </p:grpSp>
      <p:grpSp>
        <p:nvGrpSpPr>
          <p:cNvPr id="52" name="组合 52"/>
          <p:cNvGrpSpPr/>
          <p:nvPr/>
        </p:nvGrpSpPr>
        <p:grpSpPr>
          <a:xfrm>
            <a:off x="3157528" y="4855971"/>
            <a:ext cx="1507325" cy="887621"/>
            <a:chOff x="3540125" y="2831703"/>
            <a:chExt cx="2460624" cy="1230312"/>
          </a:xfrm>
        </p:grpSpPr>
        <p:sp>
          <p:nvSpPr>
            <p:cNvPr id="53" name="圆角矩形 52"/>
            <p:cNvSpPr/>
            <p:nvPr/>
          </p:nvSpPr>
          <p:spPr>
            <a:xfrm>
              <a:off x="3540125" y="2831703"/>
              <a:ext cx="2460624" cy="1230312"/>
            </a:xfrm>
            <a:prstGeom prst="roundRect">
              <a:avLst>
                <a:gd name="adj" fmla="val 10000"/>
              </a:avLst>
            </a:prstGeom>
            <a:solidFill>
              <a:srgbClr val="4BACC6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54" name="圆角矩形 16"/>
            <p:cNvSpPr/>
            <p:nvPr/>
          </p:nvSpPr>
          <p:spPr>
            <a:xfrm>
              <a:off x="3576160" y="2867738"/>
              <a:ext cx="2388554" cy="115824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25718" tIns="25718" rIns="25718" bIns="25718" numCol="1" spcCol="1270" anchor="ctr" anchorCtr="0">
              <a:noAutofit/>
            </a:bodyPr>
            <a:lstStyle/>
            <a:p>
              <a:pPr algn="ctr" defTabSz="18002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zh-CN" altLang="en-US" sz="144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端茶</a:t>
              </a:r>
            </a:p>
          </p:txBody>
        </p:sp>
      </p:grpSp>
      <p:sp>
        <p:nvSpPr>
          <p:cNvPr id="55" name="矩形 54"/>
          <p:cNvSpPr/>
          <p:nvPr/>
        </p:nvSpPr>
        <p:spPr>
          <a:xfrm>
            <a:off x="4829177" y="1821645"/>
            <a:ext cx="3150416" cy="1285884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44806" rIns="44806" bIns="44806" numCol="1" spcCol="1270" anchor="ctr" anchorCtr="0">
            <a:noAutofit/>
          </a:bodyPr>
          <a:lstStyle/>
          <a:p>
            <a:pPr defTabSz="280035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zh-CN" altLang="en-US" sz="126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茶水的温度应在</a:t>
            </a:r>
            <a:r>
              <a:rPr lang="en-US" altLang="zh-CN" sz="126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70</a:t>
            </a:r>
            <a:r>
              <a:rPr lang="zh-CN" altLang="en-US" sz="126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度左右，同时，浓淡适中，茶杯八分满（如使用纸杯，需五分满）。</a:t>
            </a:r>
            <a:endParaRPr lang="en-US" altLang="zh-CN" sz="1260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itchFamily="34" charset="-122"/>
              <a:ea typeface="微软雅黑" pitchFamily="34" charset="-122"/>
              <a:cs typeface="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829177" y="4779179"/>
            <a:ext cx="3407593" cy="109300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0" tIns="44806" rIns="44806" bIns="44806" numCol="1" spcCol="1270" anchor="ctr" anchorCtr="0">
            <a:noAutofit/>
          </a:bodyPr>
          <a:lstStyle/>
          <a:p>
            <a:pPr defTabSz="280035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zh-CN" altLang="en-US" sz="126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itchFamily="34" charset="-122"/>
                <a:ea typeface="微软雅黑" pitchFamily="34" charset="-122"/>
                <a:cs typeface=""/>
              </a:rPr>
              <a:t>用手端茶，右手握住杯耳，左手拖住杯底，若没有杯耳应在杯子下半段二分之一处，右手在上，左手在下托着茶杯；人数较多时，应使用托盘端茶。</a:t>
            </a:r>
            <a:endParaRPr lang="zh-CN" altLang="en-US" sz="1260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/>
              <a:ea typeface="宋体" charset="0"/>
              <a:cs typeface="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829177" y="3686177"/>
            <a:ext cx="3471887" cy="51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80035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zh-CN" altLang="en-US" sz="1260" kern="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先主宾，再次宾，后主人，顺时针，以显示对宾客的尊敬。</a:t>
            </a:r>
            <a:endParaRPr lang="zh-CN" altLang="en-US" sz="1260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7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8" name="Rectangle 3"/>
          <p:cNvSpPr>
            <a:spLocks noGrp="1" noChangeArrowheads="1"/>
          </p:cNvSpPr>
          <p:nvPr>
            <p:ph idx="1"/>
          </p:nvPr>
        </p:nvSpPr>
        <p:spPr>
          <a:xfrm>
            <a:off x="463550" y="2001442"/>
            <a:ext cx="6477000" cy="3707606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sz="1350" dirty="0">
                <a:ea typeface="幼圆" pitchFamily="49" charset="-122"/>
              </a:rPr>
              <a:t>  </a:t>
            </a: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1.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应根据环境或客人喜好上茶；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  2.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上茶时应注意不要使用有缺口、裂缝或污渍的茶杯；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  3.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茶水的温度应在</a:t>
            </a: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70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度左右，冷热适度，浓淡适中，沏入茶杯八分满；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  4.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上茶顺序：先主宾，再次宾，后主人，顺时针，以显示对宾客的尊敬；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  5.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在明确接待人数时，一般提前将放有茶叶的茶杯摆在桌上，待客人来后即可上水；</a:t>
            </a:r>
          </a:p>
          <a:p>
            <a:pPr>
              <a:lnSpc>
                <a:spcPct val="120000"/>
              </a:lnSpc>
              <a:spcBef>
                <a:spcPts val="600"/>
              </a:spcBef>
              <a:buNone/>
            </a:pPr>
            <a:r>
              <a:rPr lang="zh-CN" altLang="en-US" sz="1500" dirty="0">
                <a:ea typeface="幼圆" pitchFamily="49" charset="-122"/>
              </a:rPr>
              <a:t>  </a:t>
            </a:r>
            <a:r>
              <a:rPr lang="en-US" altLang="zh-CN" sz="1500" dirty="0">
                <a:ea typeface="幼圆" pitchFamily="49" charset="-122"/>
              </a:rPr>
              <a:t>  </a:t>
            </a:r>
            <a:endParaRPr lang="zh-CN" altLang="en-US" sz="1500" dirty="0">
              <a:ea typeface="幼圆" pitchFamily="49" charset="-122"/>
            </a:endParaRPr>
          </a:p>
        </p:txBody>
      </p:sp>
      <p:sp>
        <p:nvSpPr>
          <p:cNvPr id="12390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1pPr>
            <a:lvl2pPr marL="557213" indent="-214313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2pPr>
            <a:lvl3pPr marL="8572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3pPr>
            <a:lvl4pPr marL="12001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4pPr>
            <a:lvl5pPr marL="15430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5pPr>
            <a:lvl6pPr marL="18859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6pPr>
            <a:lvl7pPr marL="22288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7pPr>
            <a:lvl8pPr marL="25717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8pPr>
            <a:lvl9pPr marL="29146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>
              <a:buFont typeface="Arial" charset="0"/>
              <a:buNone/>
            </a:pPr>
            <a:fld id="{0D17F25F-AEB0-42D8-9C66-5D9923757F1C}" type="slidenum">
              <a:rPr lang="zh-CN" altLang="en-US" sz="1050" b="0">
                <a:solidFill>
                  <a:schemeClr val="bg1"/>
                </a:solidFill>
              </a:rPr>
              <a:pPr>
                <a:buFont typeface="Arial" charset="0"/>
                <a:buNone/>
              </a:pPr>
              <a:t>52</a:t>
            </a:fld>
            <a:endParaRPr lang="en-US" altLang="zh-CN" sz="1050" b="0">
              <a:solidFill>
                <a:schemeClr val="bg1"/>
              </a:solidFill>
            </a:endParaRPr>
          </a:p>
        </p:txBody>
      </p:sp>
      <p:pic>
        <p:nvPicPr>
          <p:cNvPr id="12390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50" y="4058841"/>
            <a:ext cx="2133600" cy="1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奉茶</a:t>
            </a:r>
          </a:p>
        </p:txBody>
      </p:sp>
      <p:grpSp>
        <p:nvGrpSpPr>
          <p:cNvPr id="9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10" name="图表 9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椭圆 10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072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>
          <a:xfrm>
            <a:off x="304801" y="1653780"/>
            <a:ext cx="7173913" cy="400645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  </a:t>
            </a: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6.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临时接待：人数较少时，可用手端茶，右手握住杯耳，左手拖住杯底，若没有杯耳应在杯子下半段二分之一处，右手在上，左手在下托着茶杯； </a:t>
            </a:r>
          </a:p>
          <a:p>
            <a:pPr>
              <a:buFont typeface="Wingdings" pitchFamily="2" charset="2"/>
              <a:buNone/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  7.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临时接待：人数较多时，应使用托盘端茶，左手捧着茶盘底部，右手扶着茶盘的边缘； 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  8.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上茶时应以右手端茶，从客人的右方奉上，并面带微笑，眼睛注视对方并说：“这是您的茶，请慢用！”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  9.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续水时，应在客人右后侧方，如果是有盖的杯子，则用右手中指和无名指将杯盖夹住，轻轻抬起，大拇指、食指和小拇指将杯子取起，用左手容器填满；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  </a:t>
            </a: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10.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如果不便将杯子和杯盖一并拿起，可把杯盖翻放在桌上，端起茶杯来倒水，续完水后要把杯盖盖上。</a:t>
            </a:r>
            <a:endParaRPr lang="en-US" altLang="zh-CN" sz="15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249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115991"/>
            <a:ext cx="2133600" cy="1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3" name="矩形 1"/>
          <p:cNvSpPr>
            <a:spLocks noChangeArrowheads="1"/>
          </p:cNvSpPr>
          <p:nvPr/>
        </p:nvSpPr>
        <p:spPr bwMode="auto">
          <a:xfrm>
            <a:off x="8693150" y="5713811"/>
            <a:ext cx="32252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fld id="{4B531DA5-7859-429E-B67C-7F84F5935BEA}" type="slidenum">
              <a:rPr lang="zh-CN" altLang="en-US" sz="1050">
                <a:solidFill>
                  <a:schemeClr val="bg1"/>
                </a:solidFill>
              </a:rPr>
              <a:pPr>
                <a:buFont typeface="Arial" charset="0"/>
                <a:buNone/>
              </a:pPr>
              <a:t>53</a:t>
            </a:fld>
            <a:endParaRPr lang="en-US" altLang="zh-CN" sz="1050">
              <a:solidFill>
                <a:schemeClr val="bg1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奉茶</a:t>
            </a:r>
          </a:p>
        </p:txBody>
      </p:sp>
      <p:grpSp>
        <p:nvGrpSpPr>
          <p:cNvPr id="8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9" name="图表 8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椭圆 9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3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就餐</a:t>
            </a:r>
          </a:p>
        </p:txBody>
      </p:sp>
      <p:grpSp>
        <p:nvGrpSpPr>
          <p:cNvPr id="13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14" name="图表 13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" name="椭圆 14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80850" y="2823556"/>
            <a:ext cx="7054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会议结束，邀请客人就晚餐，主宾共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996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Box 12"/>
          <p:cNvSpPr txBox="1">
            <a:spLocks noChangeArrowheads="1"/>
          </p:cNvSpPr>
          <p:nvPr/>
        </p:nvSpPr>
        <p:spPr bwMode="auto">
          <a:xfrm>
            <a:off x="1202026" y="4173337"/>
            <a:ext cx="2111040" cy="1684988"/>
          </a:xfrm>
          <a:prstGeom prst="rect">
            <a:avLst/>
          </a:prstGeom>
          <a:noFill/>
          <a:ln w="9525" algn="ctr">
            <a:solidFill>
              <a:srgbClr val="0070C0"/>
            </a:solidFill>
            <a:miter lim="800000"/>
            <a:headEnd/>
            <a:tailEnd/>
          </a:ln>
        </p:spPr>
        <p:txBody>
          <a:bodyPr lIns="80974" tIns="42107" rIns="80974" bIns="42107" anchor="ctr"/>
          <a:lstStyle/>
          <a:p>
            <a:pPr marL="160020" defTabSz="360045">
              <a:lnSpc>
                <a:spcPct val="120000"/>
              </a:lnSpc>
              <a:spcBef>
                <a:spcPts val="720"/>
              </a:spcBef>
              <a:buClr>
                <a:srgbClr val="486AC1"/>
              </a:buClr>
              <a:buSzPct val="100000"/>
              <a:defRPr/>
            </a:pPr>
            <a:r>
              <a:rPr lang="zh-CN" altLang="en-US" sz="126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排序原则</a:t>
            </a:r>
            <a:endParaRPr lang="en-US" altLang="zh-CN" sz="126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4310" indent="-24290" defTabSz="360045">
              <a:lnSpc>
                <a:spcPct val="120000"/>
              </a:lnSpc>
              <a:spcBef>
                <a:spcPts val="720"/>
              </a:spcBef>
              <a:spcAft>
                <a:spcPts val="270"/>
              </a:spcAft>
              <a:buClr>
                <a:srgbClr val="486AC1"/>
              </a:buClr>
              <a:buSzPct val="100000"/>
              <a:buFont typeface="Wingdings" pitchFamily="2" charset="2"/>
              <a:buChar char="ü"/>
              <a:tabLst>
                <a:tab pos="358617" algn="l"/>
                <a:tab pos="721520" algn="l"/>
                <a:tab pos="1081565" algn="l"/>
                <a:tab pos="1441610" algn="l"/>
                <a:tab pos="1803083" algn="l"/>
                <a:tab pos="2165985" algn="l"/>
                <a:tab pos="2523173" algn="l"/>
                <a:tab pos="2886075" algn="l"/>
                <a:tab pos="3246120" algn="l"/>
                <a:tab pos="3606165" algn="l"/>
                <a:tab pos="3966210" algn="l"/>
                <a:tab pos="4330542" algn="l"/>
                <a:tab pos="4692015" algn="l"/>
                <a:tab pos="5052060" algn="l"/>
                <a:tab pos="5412105" algn="l"/>
                <a:tab pos="5773580" algn="l"/>
                <a:tab pos="6133625" algn="l"/>
                <a:tab pos="6496527" algn="l"/>
                <a:tab pos="6856572" algn="l"/>
                <a:tab pos="7218045" algn="l"/>
              </a:tabLst>
              <a:defRPr/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面门为上，以远为上。</a:t>
            </a:r>
          </a:p>
          <a:p>
            <a:pPr marL="184310" indent="-24290" defTabSz="360045">
              <a:lnSpc>
                <a:spcPct val="120000"/>
              </a:lnSpc>
              <a:spcBef>
                <a:spcPts val="720"/>
              </a:spcBef>
              <a:spcAft>
                <a:spcPts val="270"/>
              </a:spcAft>
              <a:buClr>
                <a:srgbClr val="486AC1"/>
              </a:buClr>
              <a:buSzPct val="100000"/>
              <a:buFont typeface="Wingdings" pitchFamily="2" charset="2"/>
              <a:buChar char="ü"/>
              <a:tabLst>
                <a:tab pos="358617" algn="l"/>
                <a:tab pos="721520" algn="l"/>
                <a:tab pos="1081565" algn="l"/>
                <a:tab pos="1441610" algn="l"/>
                <a:tab pos="1803083" algn="l"/>
                <a:tab pos="2165985" algn="l"/>
                <a:tab pos="2523173" algn="l"/>
                <a:tab pos="2886075" algn="l"/>
                <a:tab pos="3246120" algn="l"/>
                <a:tab pos="3606165" algn="l"/>
                <a:tab pos="3966210" algn="l"/>
                <a:tab pos="4330542" algn="l"/>
                <a:tab pos="4692015" algn="l"/>
                <a:tab pos="5052060" algn="l"/>
                <a:tab pos="5412105" algn="l"/>
                <a:tab pos="5773580" algn="l"/>
                <a:tab pos="6133625" algn="l"/>
                <a:tab pos="6496527" algn="l"/>
                <a:tab pos="6856572" algn="l"/>
                <a:tab pos="7218045" algn="l"/>
              </a:tabLst>
              <a:defRPr/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居中为上，居右为上。</a:t>
            </a:r>
          </a:p>
          <a:p>
            <a:pPr marL="184310" indent="-24290" defTabSz="360045">
              <a:lnSpc>
                <a:spcPct val="120000"/>
              </a:lnSpc>
              <a:spcBef>
                <a:spcPts val="720"/>
              </a:spcBef>
              <a:spcAft>
                <a:spcPts val="270"/>
              </a:spcAft>
              <a:buClr>
                <a:srgbClr val="486AC1"/>
              </a:buClr>
              <a:buSzPct val="100000"/>
              <a:buFont typeface="Wingdings" pitchFamily="2" charset="2"/>
              <a:buChar char="ü"/>
              <a:tabLst>
                <a:tab pos="358617" algn="l"/>
                <a:tab pos="721520" algn="l"/>
                <a:tab pos="1081565" algn="l"/>
                <a:tab pos="1441610" algn="l"/>
                <a:tab pos="1803083" algn="l"/>
                <a:tab pos="2165985" algn="l"/>
                <a:tab pos="2523173" algn="l"/>
                <a:tab pos="2886075" algn="l"/>
                <a:tab pos="3246120" algn="l"/>
                <a:tab pos="3606165" algn="l"/>
                <a:tab pos="3966210" algn="l"/>
                <a:tab pos="4330542" algn="l"/>
                <a:tab pos="4692015" algn="l"/>
                <a:tab pos="5052060" algn="l"/>
                <a:tab pos="5412105" algn="l"/>
                <a:tab pos="5773580" algn="l"/>
                <a:tab pos="6133625" algn="l"/>
                <a:tab pos="6496527" algn="l"/>
                <a:tab pos="6856572" algn="l"/>
                <a:tab pos="7218045" algn="l"/>
              </a:tabLst>
              <a:defRPr/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临台为上，开阔为上。</a:t>
            </a:r>
          </a:p>
        </p:txBody>
      </p:sp>
      <p:sp>
        <p:nvSpPr>
          <p:cNvPr id="49" name="Text Box 12"/>
          <p:cNvSpPr txBox="1">
            <a:spLocks noChangeArrowheads="1"/>
          </p:cNvSpPr>
          <p:nvPr/>
        </p:nvSpPr>
        <p:spPr bwMode="auto">
          <a:xfrm>
            <a:off x="1208502" y="2327278"/>
            <a:ext cx="2104564" cy="1684988"/>
          </a:xfrm>
          <a:prstGeom prst="rect">
            <a:avLst/>
          </a:prstGeom>
          <a:noFill/>
          <a:ln w="9525" algn="ctr">
            <a:solidFill>
              <a:srgbClr val="0070C0"/>
            </a:solidFill>
            <a:miter lim="800000"/>
            <a:headEnd/>
            <a:tailEnd/>
          </a:ln>
        </p:spPr>
        <p:txBody>
          <a:bodyPr lIns="80974" tIns="42107" rIns="80974" bIns="42107" anchor="ctr"/>
          <a:lstStyle/>
          <a:p>
            <a:pPr marL="160020" defTabSz="360045">
              <a:lnSpc>
                <a:spcPct val="120000"/>
              </a:lnSpc>
              <a:spcBef>
                <a:spcPts val="720"/>
              </a:spcBef>
              <a:buClr>
                <a:srgbClr val="486AC1"/>
              </a:buClr>
              <a:buSzPct val="100000"/>
              <a:defRPr/>
            </a:pPr>
            <a:r>
              <a:rPr lang="zh-CN" altLang="en-US" sz="126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桌次分布</a:t>
            </a:r>
            <a:endParaRPr lang="en-US" altLang="zh-CN" sz="126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184310" indent="-24290" defTabSz="360045">
              <a:lnSpc>
                <a:spcPct val="120000"/>
              </a:lnSpc>
              <a:spcBef>
                <a:spcPts val="720"/>
              </a:spcBef>
              <a:spcAft>
                <a:spcPts val="270"/>
              </a:spcAft>
              <a:buClr>
                <a:srgbClr val="486AC1"/>
              </a:buClr>
              <a:buSzPct val="100000"/>
              <a:buFont typeface="Wingdings" pitchFamily="2" charset="2"/>
              <a:buChar char="ü"/>
              <a:tabLst>
                <a:tab pos="358617" algn="l"/>
                <a:tab pos="721520" algn="l"/>
                <a:tab pos="1081565" algn="l"/>
                <a:tab pos="1441610" algn="l"/>
                <a:tab pos="1803083" algn="l"/>
                <a:tab pos="2165985" algn="l"/>
                <a:tab pos="2523173" algn="l"/>
                <a:tab pos="2886075" algn="l"/>
                <a:tab pos="3246120" algn="l"/>
                <a:tab pos="3606165" algn="l"/>
                <a:tab pos="3966210" algn="l"/>
                <a:tab pos="4330542" algn="l"/>
                <a:tab pos="4692015" algn="l"/>
                <a:tab pos="5052060" algn="l"/>
                <a:tab pos="5412105" algn="l"/>
                <a:tab pos="5773580" algn="l"/>
                <a:tab pos="6133625" algn="l"/>
                <a:tab pos="6496527" algn="l"/>
                <a:tab pos="6856572" algn="l"/>
                <a:tab pos="7218045" algn="l"/>
              </a:tabLst>
              <a:defRPr/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以主桌位置作为基准；</a:t>
            </a:r>
          </a:p>
          <a:p>
            <a:pPr marL="184310" lvl="1" indent="-24290" defTabSz="360045">
              <a:lnSpc>
                <a:spcPct val="120000"/>
              </a:lnSpc>
              <a:spcBef>
                <a:spcPts val="720"/>
              </a:spcBef>
              <a:spcAft>
                <a:spcPts val="270"/>
              </a:spcAft>
              <a:buClr>
                <a:srgbClr val="486AC1"/>
              </a:buClr>
              <a:buSzPct val="100000"/>
              <a:buFont typeface="Wingdings" pitchFamily="2" charset="2"/>
              <a:buChar char="ü"/>
              <a:tabLst>
                <a:tab pos="358617" algn="l"/>
                <a:tab pos="721520" algn="l"/>
                <a:tab pos="1081565" algn="l"/>
                <a:tab pos="1441610" algn="l"/>
                <a:tab pos="1803083" algn="l"/>
                <a:tab pos="2165985" algn="l"/>
                <a:tab pos="2523173" algn="l"/>
                <a:tab pos="2886075" algn="l"/>
                <a:tab pos="3246120" algn="l"/>
                <a:tab pos="3606165" algn="l"/>
                <a:tab pos="3966210" algn="l"/>
                <a:tab pos="4330542" algn="l"/>
                <a:tab pos="4692015" algn="l"/>
                <a:tab pos="5052060" algn="l"/>
                <a:tab pos="5412105" algn="l"/>
                <a:tab pos="5773580" algn="l"/>
                <a:tab pos="6133625" algn="l"/>
                <a:tab pos="6496527" algn="l"/>
                <a:tab pos="6856572" algn="l"/>
                <a:tab pos="7218045" algn="l"/>
              </a:tabLst>
              <a:defRPr/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同等距离，右高左低；</a:t>
            </a:r>
          </a:p>
          <a:p>
            <a:pPr marL="184310" lvl="1" indent="-24290" defTabSz="360045">
              <a:lnSpc>
                <a:spcPct val="120000"/>
              </a:lnSpc>
              <a:spcBef>
                <a:spcPts val="720"/>
              </a:spcBef>
              <a:spcAft>
                <a:spcPts val="270"/>
              </a:spcAft>
              <a:buClr>
                <a:srgbClr val="486AC1"/>
              </a:buClr>
              <a:buSzPct val="100000"/>
              <a:buFont typeface="Wingdings" pitchFamily="2" charset="2"/>
              <a:buChar char="ü"/>
              <a:tabLst>
                <a:tab pos="358617" algn="l"/>
                <a:tab pos="721520" algn="l"/>
                <a:tab pos="1081565" algn="l"/>
                <a:tab pos="1441610" algn="l"/>
                <a:tab pos="1803083" algn="l"/>
                <a:tab pos="2165985" algn="l"/>
                <a:tab pos="2523173" algn="l"/>
                <a:tab pos="2886075" algn="l"/>
                <a:tab pos="3246120" algn="l"/>
                <a:tab pos="3606165" algn="l"/>
                <a:tab pos="3966210" algn="l"/>
                <a:tab pos="4330542" algn="l"/>
                <a:tab pos="4692015" algn="l"/>
                <a:tab pos="5052060" algn="l"/>
                <a:tab pos="5412105" algn="l"/>
                <a:tab pos="5773580" algn="l"/>
                <a:tab pos="6133625" algn="l"/>
                <a:tab pos="6496527" algn="l"/>
                <a:tab pos="6856572" algn="l"/>
                <a:tab pos="7218045" algn="l"/>
              </a:tabLst>
              <a:defRPr/>
            </a:pPr>
            <a:r>
              <a:rPr lang="zh-CN" altLang="en-US" sz="12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同一方向，近高远低。</a:t>
            </a:r>
          </a:p>
        </p:txBody>
      </p:sp>
      <p:sp>
        <p:nvSpPr>
          <p:cNvPr id="50" name="Rectangle 2"/>
          <p:cNvSpPr txBox="1">
            <a:spLocks noChangeArrowheads="1"/>
          </p:cNvSpPr>
          <p:nvPr/>
        </p:nvSpPr>
        <p:spPr bwMode="auto">
          <a:xfrm>
            <a:off x="650054" y="1113097"/>
            <a:ext cx="7406640" cy="4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269" tIns="41135" rIns="82269" bIns="41135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zh-CN" altLang="en-US" sz="2070" dirty="0">
                <a:solidFill>
                  <a:prstClr val="black"/>
                </a:solidFill>
                <a:latin typeface="Calibri"/>
                <a:ea typeface="黑体" pitchFamily="2" charset="-122"/>
              </a:rPr>
              <a:t>就餐</a:t>
            </a:r>
          </a:p>
        </p:txBody>
      </p:sp>
      <p:grpSp>
        <p:nvGrpSpPr>
          <p:cNvPr id="51" name="组合 51"/>
          <p:cNvGrpSpPr/>
          <p:nvPr/>
        </p:nvGrpSpPr>
        <p:grpSpPr>
          <a:xfrm>
            <a:off x="3878524" y="4336300"/>
            <a:ext cx="1813981" cy="1518277"/>
            <a:chOff x="1443039" y="758032"/>
            <a:chExt cx="2511425" cy="2072187"/>
          </a:xfrm>
        </p:grpSpPr>
        <p:grpSp>
          <p:nvGrpSpPr>
            <p:cNvPr id="52" name="Group 19"/>
            <p:cNvGrpSpPr>
              <a:grpSpLocks/>
            </p:cNvGrpSpPr>
            <p:nvPr/>
          </p:nvGrpSpPr>
          <p:grpSpPr bwMode="auto">
            <a:xfrm>
              <a:off x="1443039" y="758032"/>
              <a:ext cx="2435225" cy="2005542"/>
              <a:chOff x="3553" y="1268"/>
              <a:chExt cx="1855" cy="1806"/>
            </a:xfrm>
          </p:grpSpPr>
          <p:pic>
            <p:nvPicPr>
              <p:cNvPr id="62" name="Picture 20" descr="桌子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3" y="1466"/>
                <a:ext cx="1855" cy="16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3" name="Picture 21" descr="rukou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5" y="1268"/>
                <a:ext cx="708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2322515" y="2411678"/>
              <a:ext cx="860551" cy="418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1000" tIns="42120" rIns="81000" bIns="42120">
              <a:spAutoFit/>
            </a:bodyPr>
            <a:lstStyle>
              <a:lvl1pPr marL="203200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 dirty="0">
                  <a:solidFill>
                    <a:prstClr val="black"/>
                  </a:solidFill>
                  <a:latin typeface="Tahoma" pitchFamily="34" charset="0"/>
                </a:rPr>
                <a:t>主陪</a:t>
              </a:r>
            </a:p>
          </p:txBody>
        </p:sp>
        <p:sp>
          <p:nvSpPr>
            <p:cNvPr id="54" name="Text Box 23"/>
            <p:cNvSpPr txBox="1">
              <a:spLocks noChangeArrowheads="1"/>
            </p:cNvSpPr>
            <p:nvPr/>
          </p:nvSpPr>
          <p:spPr bwMode="auto">
            <a:xfrm>
              <a:off x="2809876" y="2354792"/>
              <a:ext cx="504825" cy="418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 marL="407988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>
                  <a:solidFill>
                    <a:prstClr val="black"/>
                  </a:solidFill>
                  <a:latin typeface="Tahoma" pitchFamily="34" charset="0"/>
                </a:rPr>
                <a:t>宾</a:t>
              </a:r>
            </a:p>
          </p:txBody>
        </p:sp>
        <p:sp>
          <p:nvSpPr>
            <p:cNvPr id="55" name="Text Box 24"/>
            <p:cNvSpPr txBox="1">
              <a:spLocks noChangeArrowheads="1"/>
            </p:cNvSpPr>
            <p:nvPr/>
          </p:nvSpPr>
          <p:spPr bwMode="auto">
            <a:xfrm>
              <a:off x="1817690" y="2345532"/>
              <a:ext cx="504825" cy="418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 marL="203200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>
                  <a:solidFill>
                    <a:prstClr val="black"/>
                  </a:solidFill>
                  <a:latin typeface="Tahoma" pitchFamily="34" charset="0"/>
                </a:rPr>
                <a:t>主</a:t>
              </a:r>
            </a:p>
          </p:txBody>
        </p:sp>
        <p:sp>
          <p:nvSpPr>
            <p:cNvPr id="56" name="Text Box 25"/>
            <p:cNvSpPr txBox="1">
              <a:spLocks noChangeArrowheads="1"/>
            </p:cNvSpPr>
            <p:nvPr/>
          </p:nvSpPr>
          <p:spPr bwMode="auto">
            <a:xfrm>
              <a:off x="1817690" y="1240896"/>
              <a:ext cx="504825" cy="418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 marL="203200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>
                  <a:solidFill>
                    <a:prstClr val="black"/>
                  </a:solidFill>
                  <a:latin typeface="Tahoma" pitchFamily="34" charset="0"/>
                </a:rPr>
                <a:t>主</a:t>
              </a:r>
            </a:p>
          </p:txBody>
        </p:sp>
        <p:sp>
          <p:nvSpPr>
            <p:cNvPr id="57" name="Text Box 26"/>
            <p:cNvSpPr txBox="1">
              <a:spLocks noChangeArrowheads="1"/>
            </p:cNvSpPr>
            <p:nvPr/>
          </p:nvSpPr>
          <p:spPr bwMode="auto">
            <a:xfrm>
              <a:off x="3068639" y="1256772"/>
              <a:ext cx="504825" cy="418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 marL="203200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 dirty="0">
                  <a:solidFill>
                    <a:prstClr val="black"/>
                  </a:solidFill>
                  <a:latin typeface="Tahoma" pitchFamily="34" charset="0"/>
                </a:rPr>
                <a:t>宾</a:t>
              </a:r>
            </a:p>
          </p:txBody>
        </p:sp>
        <p:sp>
          <p:nvSpPr>
            <p:cNvPr id="58" name="Text Box 27"/>
            <p:cNvSpPr txBox="1">
              <a:spLocks noChangeArrowheads="1"/>
            </p:cNvSpPr>
            <p:nvPr/>
          </p:nvSpPr>
          <p:spPr bwMode="auto">
            <a:xfrm>
              <a:off x="3419476" y="2030678"/>
              <a:ext cx="504825" cy="418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 marL="203200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>
                  <a:solidFill>
                    <a:prstClr val="black"/>
                  </a:solidFill>
                  <a:latin typeface="Tahoma" pitchFamily="34" charset="0"/>
                </a:rPr>
                <a:t>宾</a:t>
              </a:r>
            </a:p>
          </p:txBody>
        </p:sp>
        <p:sp>
          <p:nvSpPr>
            <p:cNvPr id="59" name="Text Box 28"/>
            <p:cNvSpPr txBox="1">
              <a:spLocks noChangeArrowheads="1"/>
            </p:cNvSpPr>
            <p:nvPr/>
          </p:nvSpPr>
          <p:spPr bwMode="auto">
            <a:xfrm>
              <a:off x="1511301" y="2057135"/>
              <a:ext cx="506413" cy="418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 marL="203200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>
                  <a:solidFill>
                    <a:prstClr val="black"/>
                  </a:solidFill>
                  <a:latin typeface="Tahoma" pitchFamily="34" charset="0"/>
                </a:rPr>
                <a:t>主</a:t>
              </a:r>
            </a:p>
          </p:txBody>
        </p:sp>
        <p:sp>
          <p:nvSpPr>
            <p:cNvPr id="60" name="Text Box 29"/>
            <p:cNvSpPr txBox="1">
              <a:spLocks noChangeArrowheads="1"/>
            </p:cNvSpPr>
            <p:nvPr/>
          </p:nvSpPr>
          <p:spPr bwMode="auto">
            <a:xfrm>
              <a:off x="3448051" y="1584854"/>
              <a:ext cx="506413" cy="418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 marL="203200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>
                  <a:solidFill>
                    <a:prstClr val="black"/>
                  </a:solidFill>
                  <a:latin typeface="Tahoma" pitchFamily="34" charset="0"/>
                </a:rPr>
                <a:t>宾</a:t>
              </a:r>
            </a:p>
          </p:txBody>
        </p:sp>
        <p:sp>
          <p:nvSpPr>
            <p:cNvPr id="61" name="Text Box 30"/>
            <p:cNvSpPr txBox="1">
              <a:spLocks noChangeArrowheads="1"/>
            </p:cNvSpPr>
            <p:nvPr/>
          </p:nvSpPr>
          <p:spPr bwMode="auto">
            <a:xfrm>
              <a:off x="1465265" y="1584854"/>
              <a:ext cx="504825" cy="418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 marL="203200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>
                  <a:solidFill>
                    <a:prstClr val="black"/>
                  </a:solidFill>
                  <a:latin typeface="Tahoma" pitchFamily="34" charset="0"/>
                </a:rPr>
                <a:t>主</a:t>
              </a:r>
            </a:p>
          </p:txBody>
        </p:sp>
      </p:grpSp>
      <p:grpSp>
        <p:nvGrpSpPr>
          <p:cNvPr id="64" name="组合 50"/>
          <p:cNvGrpSpPr/>
          <p:nvPr/>
        </p:nvGrpSpPr>
        <p:grpSpPr>
          <a:xfrm>
            <a:off x="3859120" y="2262470"/>
            <a:ext cx="2186702" cy="1748478"/>
            <a:chOff x="1443039" y="2951427"/>
            <a:chExt cx="2962275" cy="2005542"/>
          </a:xfrm>
        </p:grpSpPr>
        <p:grpSp>
          <p:nvGrpSpPr>
            <p:cNvPr id="65" name="Group 32"/>
            <p:cNvGrpSpPr>
              <a:grpSpLocks/>
            </p:cNvGrpSpPr>
            <p:nvPr/>
          </p:nvGrpSpPr>
          <p:grpSpPr bwMode="auto">
            <a:xfrm>
              <a:off x="1443039" y="2951427"/>
              <a:ext cx="2435225" cy="2005542"/>
              <a:chOff x="3553" y="1268"/>
              <a:chExt cx="1855" cy="1806"/>
            </a:xfrm>
          </p:grpSpPr>
          <p:pic>
            <p:nvPicPr>
              <p:cNvPr id="75" name="Picture 33" descr="桌子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3" y="1466"/>
                <a:ext cx="1855" cy="16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" name="Picture 34" descr="rukou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5" y="1268"/>
                <a:ext cx="708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6" name="Text Box 35"/>
            <p:cNvSpPr txBox="1">
              <a:spLocks noChangeArrowheads="1"/>
            </p:cNvSpPr>
            <p:nvPr/>
          </p:nvSpPr>
          <p:spPr bwMode="auto">
            <a:xfrm>
              <a:off x="2322514" y="4605074"/>
              <a:ext cx="761511" cy="35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1000" tIns="42120" rIns="81000" bIns="42120">
              <a:spAutoFit/>
            </a:bodyPr>
            <a:lstStyle>
              <a:lvl1pPr marL="203200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 dirty="0">
                  <a:solidFill>
                    <a:prstClr val="black"/>
                  </a:solidFill>
                  <a:latin typeface="Tahoma" pitchFamily="34" charset="0"/>
                </a:rPr>
                <a:t>主陪 </a:t>
              </a:r>
            </a:p>
          </p:txBody>
        </p:sp>
        <p:sp>
          <p:nvSpPr>
            <p:cNvPr id="67" name="Text Box 36"/>
            <p:cNvSpPr txBox="1">
              <a:spLocks noChangeArrowheads="1"/>
            </p:cNvSpPr>
            <p:nvPr/>
          </p:nvSpPr>
          <p:spPr bwMode="auto">
            <a:xfrm>
              <a:off x="3036888" y="4548188"/>
              <a:ext cx="763587" cy="35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 marL="203200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>
                  <a:solidFill>
                    <a:prstClr val="black"/>
                  </a:solidFill>
                  <a:latin typeface="Tahoma" pitchFamily="34" charset="0"/>
                </a:rPr>
                <a:t>宾</a:t>
              </a:r>
              <a:r>
                <a:rPr lang="en-US" altLang="zh-CN" sz="1440">
                  <a:solidFill>
                    <a:prstClr val="black"/>
                  </a:solidFill>
                  <a:latin typeface="Tahoma" pitchFamily="34" charset="0"/>
                </a:rPr>
                <a:t>1</a:t>
              </a:r>
            </a:p>
          </p:txBody>
        </p:sp>
        <p:sp>
          <p:nvSpPr>
            <p:cNvPr id="68" name="Text Box 37"/>
            <p:cNvSpPr txBox="1">
              <a:spLocks noChangeArrowheads="1"/>
            </p:cNvSpPr>
            <p:nvPr/>
          </p:nvSpPr>
          <p:spPr bwMode="auto">
            <a:xfrm>
              <a:off x="1893888" y="4538928"/>
              <a:ext cx="915987" cy="35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 marL="203200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>
                  <a:solidFill>
                    <a:prstClr val="black"/>
                  </a:solidFill>
                  <a:latin typeface="Tahoma" pitchFamily="34" charset="0"/>
                </a:rPr>
                <a:t>宾</a:t>
              </a:r>
              <a:r>
                <a:rPr lang="en-US" altLang="zh-CN" sz="1440">
                  <a:solidFill>
                    <a:prstClr val="black"/>
                  </a:solidFill>
                  <a:latin typeface="Tahoma" pitchFamily="34" charset="0"/>
                </a:rPr>
                <a:t>2</a:t>
              </a:r>
            </a:p>
          </p:txBody>
        </p:sp>
        <p:sp>
          <p:nvSpPr>
            <p:cNvPr id="69" name="Text Box 38"/>
            <p:cNvSpPr txBox="1">
              <a:spLocks noChangeArrowheads="1"/>
            </p:cNvSpPr>
            <p:nvPr/>
          </p:nvSpPr>
          <p:spPr bwMode="auto">
            <a:xfrm>
              <a:off x="1817688" y="3434292"/>
              <a:ext cx="504824" cy="35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 marL="203200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>
                  <a:solidFill>
                    <a:prstClr val="black"/>
                  </a:solidFill>
                  <a:latin typeface="Tahoma" pitchFamily="34" charset="0"/>
                </a:rPr>
                <a:t>主</a:t>
              </a:r>
            </a:p>
          </p:txBody>
        </p:sp>
        <p:sp>
          <p:nvSpPr>
            <p:cNvPr id="70" name="Text Box 39"/>
            <p:cNvSpPr txBox="1">
              <a:spLocks noChangeArrowheads="1"/>
            </p:cNvSpPr>
            <p:nvPr/>
          </p:nvSpPr>
          <p:spPr bwMode="auto">
            <a:xfrm>
              <a:off x="3068639" y="3450167"/>
              <a:ext cx="504824" cy="35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 marL="203200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>
                  <a:solidFill>
                    <a:prstClr val="black"/>
                  </a:solidFill>
                  <a:latin typeface="Tahoma" pitchFamily="34" charset="0"/>
                </a:rPr>
                <a:t>主</a:t>
              </a:r>
            </a:p>
          </p:txBody>
        </p:sp>
        <p:sp>
          <p:nvSpPr>
            <p:cNvPr id="71" name="Text Box 40"/>
            <p:cNvSpPr txBox="1">
              <a:spLocks noChangeArrowheads="1"/>
            </p:cNvSpPr>
            <p:nvPr/>
          </p:nvSpPr>
          <p:spPr bwMode="auto">
            <a:xfrm>
              <a:off x="3351214" y="4230688"/>
              <a:ext cx="985836" cy="35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 marL="203200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>
                  <a:solidFill>
                    <a:prstClr val="black"/>
                  </a:solidFill>
                  <a:latin typeface="Tahoma" pitchFamily="34" charset="0"/>
                </a:rPr>
                <a:t>主</a:t>
              </a:r>
              <a:endParaRPr lang="en-US" altLang="zh-CN" sz="1440">
                <a:solidFill>
                  <a:prstClr val="black"/>
                </a:solidFill>
                <a:latin typeface="Tahoma" pitchFamily="34" charset="0"/>
              </a:endParaRPr>
            </a:p>
          </p:txBody>
        </p:sp>
        <p:sp>
          <p:nvSpPr>
            <p:cNvPr id="72" name="Text Box 41"/>
            <p:cNvSpPr txBox="1">
              <a:spLocks noChangeArrowheads="1"/>
            </p:cNvSpPr>
            <p:nvPr/>
          </p:nvSpPr>
          <p:spPr bwMode="auto">
            <a:xfrm>
              <a:off x="1511301" y="4250532"/>
              <a:ext cx="811213" cy="35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 marL="203200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>
                  <a:solidFill>
                    <a:prstClr val="black"/>
                  </a:solidFill>
                  <a:latin typeface="Tahoma" pitchFamily="34" charset="0"/>
                </a:rPr>
                <a:t>主</a:t>
              </a:r>
              <a:endParaRPr lang="en-US" altLang="zh-CN" sz="1440">
                <a:solidFill>
                  <a:prstClr val="black"/>
                </a:solidFill>
                <a:latin typeface="Tahoma" pitchFamily="34" charset="0"/>
              </a:endParaRPr>
            </a:p>
          </p:txBody>
        </p:sp>
        <p:sp>
          <p:nvSpPr>
            <p:cNvPr id="73" name="Text Box 42"/>
            <p:cNvSpPr txBox="1">
              <a:spLocks noChangeArrowheads="1"/>
            </p:cNvSpPr>
            <p:nvPr/>
          </p:nvSpPr>
          <p:spPr bwMode="auto">
            <a:xfrm>
              <a:off x="3448050" y="3778249"/>
              <a:ext cx="957264" cy="35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 marL="203200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>
                  <a:solidFill>
                    <a:prstClr val="black"/>
                  </a:solidFill>
                  <a:latin typeface="Tahoma" pitchFamily="34" charset="0"/>
                </a:rPr>
                <a:t>宾</a:t>
              </a:r>
              <a:r>
                <a:rPr lang="en-US" altLang="zh-CN" sz="1440">
                  <a:solidFill>
                    <a:prstClr val="black"/>
                  </a:solidFill>
                  <a:latin typeface="Tahoma" pitchFamily="34" charset="0"/>
                </a:rPr>
                <a:t>3</a:t>
              </a:r>
            </a:p>
          </p:txBody>
        </p:sp>
        <p:sp>
          <p:nvSpPr>
            <p:cNvPr id="74" name="Text Box 43"/>
            <p:cNvSpPr txBox="1">
              <a:spLocks noChangeArrowheads="1"/>
            </p:cNvSpPr>
            <p:nvPr/>
          </p:nvSpPr>
          <p:spPr bwMode="auto">
            <a:xfrm>
              <a:off x="1465262" y="3778249"/>
              <a:ext cx="857250" cy="35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 marL="203200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>
                  <a:solidFill>
                    <a:prstClr val="black"/>
                  </a:solidFill>
                  <a:latin typeface="Tahoma" pitchFamily="34" charset="0"/>
                </a:rPr>
                <a:t>宾</a:t>
              </a:r>
              <a:r>
                <a:rPr lang="en-US" altLang="zh-CN" sz="1440">
                  <a:solidFill>
                    <a:prstClr val="black"/>
                  </a:solidFill>
                  <a:latin typeface="Tahoma" pitchFamily="34" charset="0"/>
                </a:rPr>
                <a:t>4</a:t>
              </a:r>
            </a:p>
          </p:txBody>
        </p:sp>
      </p:grpSp>
      <p:grpSp>
        <p:nvGrpSpPr>
          <p:cNvPr id="77" name="组合 53"/>
          <p:cNvGrpSpPr/>
          <p:nvPr/>
        </p:nvGrpSpPr>
        <p:grpSpPr>
          <a:xfrm>
            <a:off x="5956517" y="2249614"/>
            <a:ext cx="2123984" cy="2001333"/>
            <a:chOff x="5487989" y="1677459"/>
            <a:chExt cx="3513137" cy="2526894"/>
          </a:xfrm>
        </p:grpSpPr>
        <p:pic>
          <p:nvPicPr>
            <p:cNvPr id="78" name="Picture 19" descr="桌子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1939396"/>
              <a:ext cx="2944812" cy="2127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 Box 20"/>
            <p:cNvSpPr txBox="1">
              <a:spLocks noChangeArrowheads="1"/>
            </p:cNvSpPr>
            <p:nvPr/>
          </p:nvSpPr>
          <p:spPr bwMode="auto">
            <a:xfrm>
              <a:off x="6556376" y="3575383"/>
              <a:ext cx="611186" cy="387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 marL="407988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 dirty="0">
                  <a:solidFill>
                    <a:prstClr val="black"/>
                  </a:solidFill>
                  <a:latin typeface="Tahoma" pitchFamily="34" charset="0"/>
                </a:rPr>
                <a:t>主</a:t>
              </a:r>
            </a:p>
          </p:txBody>
        </p:sp>
        <p:sp>
          <p:nvSpPr>
            <p:cNvPr id="80" name="Text Box 21"/>
            <p:cNvSpPr txBox="1">
              <a:spLocks noChangeArrowheads="1"/>
            </p:cNvSpPr>
            <p:nvPr/>
          </p:nvSpPr>
          <p:spPr bwMode="auto">
            <a:xfrm>
              <a:off x="6500812" y="2123281"/>
              <a:ext cx="1123949" cy="666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1000" tIns="42120" rIns="81000" bIns="42120">
              <a:spAutoFit/>
            </a:bodyPr>
            <a:lstStyle>
              <a:lvl1pPr marL="407988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 dirty="0">
                  <a:solidFill>
                    <a:prstClr val="black"/>
                  </a:solidFill>
                  <a:latin typeface="Tahoma" pitchFamily="34" charset="0"/>
                </a:rPr>
                <a:t>副主</a:t>
              </a:r>
            </a:p>
          </p:txBody>
        </p:sp>
        <p:pic>
          <p:nvPicPr>
            <p:cNvPr id="81" name="Picture 22" descr="rukou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813" y="1677459"/>
              <a:ext cx="1123950" cy="277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Text Box 23"/>
            <p:cNvSpPr txBox="1">
              <a:spLocks noChangeArrowheads="1"/>
            </p:cNvSpPr>
            <p:nvPr/>
          </p:nvSpPr>
          <p:spPr bwMode="auto">
            <a:xfrm>
              <a:off x="7322345" y="3537368"/>
              <a:ext cx="1081088" cy="666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 marL="407988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 dirty="0">
                  <a:solidFill>
                    <a:prstClr val="black"/>
                  </a:solidFill>
                  <a:latin typeface="Tahoma" pitchFamily="34" charset="0"/>
                </a:rPr>
                <a:t>宾</a:t>
              </a:r>
              <a:r>
                <a:rPr lang="en-US" altLang="zh-CN" sz="1440" dirty="0">
                  <a:solidFill>
                    <a:prstClr val="black"/>
                  </a:solidFill>
                  <a:latin typeface="Tahoma" pitchFamily="34" charset="0"/>
                </a:rPr>
                <a:t>1</a:t>
              </a:r>
            </a:p>
          </p:txBody>
        </p:sp>
        <p:sp>
          <p:nvSpPr>
            <p:cNvPr id="83" name="Text Box 24"/>
            <p:cNvSpPr txBox="1">
              <a:spLocks noChangeArrowheads="1"/>
            </p:cNvSpPr>
            <p:nvPr/>
          </p:nvSpPr>
          <p:spPr bwMode="auto">
            <a:xfrm>
              <a:off x="6097587" y="3586428"/>
              <a:ext cx="866772" cy="387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1000" tIns="42120" rIns="81000" bIns="42120">
              <a:spAutoFit/>
            </a:bodyPr>
            <a:lstStyle>
              <a:lvl1pPr marL="203200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 dirty="0">
                  <a:solidFill>
                    <a:prstClr val="black"/>
                  </a:solidFill>
                  <a:latin typeface="Tahoma" pitchFamily="34" charset="0"/>
                </a:rPr>
                <a:t>宾</a:t>
              </a:r>
              <a:r>
                <a:rPr lang="en-US" altLang="zh-CN" sz="1440" dirty="0">
                  <a:solidFill>
                    <a:prstClr val="black"/>
                  </a:solidFill>
                  <a:latin typeface="Tahoma" pitchFamily="34" charset="0"/>
                </a:rPr>
                <a:t>3</a:t>
              </a:r>
            </a:p>
          </p:txBody>
        </p:sp>
        <p:sp>
          <p:nvSpPr>
            <p:cNvPr id="84" name="Text Box 25"/>
            <p:cNvSpPr txBox="1">
              <a:spLocks noChangeArrowheads="1"/>
            </p:cNvSpPr>
            <p:nvPr/>
          </p:nvSpPr>
          <p:spPr bwMode="auto">
            <a:xfrm>
              <a:off x="5792789" y="2263511"/>
              <a:ext cx="1171572" cy="387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1000" tIns="42120" rIns="81000" bIns="42120">
              <a:spAutoFit/>
            </a:bodyPr>
            <a:lstStyle>
              <a:lvl1pPr marL="407988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 dirty="0">
                  <a:solidFill>
                    <a:prstClr val="black"/>
                  </a:solidFill>
                  <a:latin typeface="Tahoma" pitchFamily="34" charset="0"/>
                </a:rPr>
                <a:t>宾</a:t>
              </a:r>
              <a:r>
                <a:rPr lang="en-US" altLang="zh-CN" sz="1440" dirty="0">
                  <a:solidFill>
                    <a:prstClr val="black"/>
                  </a:solidFill>
                  <a:latin typeface="Tahoma" pitchFamily="34" charset="0"/>
                </a:rPr>
                <a:t>2</a:t>
              </a:r>
            </a:p>
          </p:txBody>
        </p:sp>
        <p:sp>
          <p:nvSpPr>
            <p:cNvPr id="85" name="Text Box 26"/>
            <p:cNvSpPr txBox="1">
              <a:spLocks noChangeArrowheads="1"/>
            </p:cNvSpPr>
            <p:nvPr/>
          </p:nvSpPr>
          <p:spPr bwMode="auto">
            <a:xfrm>
              <a:off x="7372353" y="2288646"/>
              <a:ext cx="1212849" cy="387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1000" tIns="42120" rIns="81000" bIns="42120">
              <a:spAutoFit/>
            </a:bodyPr>
            <a:lstStyle>
              <a:lvl1pPr marL="407988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 dirty="0">
                  <a:solidFill>
                    <a:prstClr val="black"/>
                  </a:solidFill>
                  <a:latin typeface="Tahoma" pitchFamily="34" charset="0"/>
                </a:rPr>
                <a:t>宾</a:t>
              </a:r>
              <a:r>
                <a:rPr lang="en-US" altLang="zh-CN" sz="1440" dirty="0">
                  <a:solidFill>
                    <a:prstClr val="black"/>
                  </a:solidFill>
                  <a:latin typeface="Tahoma" pitchFamily="34" charset="0"/>
                </a:rPr>
                <a:t>4</a:t>
              </a:r>
            </a:p>
          </p:txBody>
        </p:sp>
        <p:sp>
          <p:nvSpPr>
            <p:cNvPr id="86" name="Text Box 27"/>
            <p:cNvSpPr txBox="1">
              <a:spLocks noChangeArrowheads="1"/>
            </p:cNvSpPr>
            <p:nvPr/>
          </p:nvSpPr>
          <p:spPr bwMode="auto">
            <a:xfrm>
              <a:off x="7624765" y="3242469"/>
              <a:ext cx="1187449" cy="387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1000" tIns="42120" rIns="81000" bIns="42120">
              <a:spAutoFit/>
            </a:bodyPr>
            <a:lstStyle>
              <a:lvl1pPr marL="407988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 dirty="0">
                  <a:solidFill>
                    <a:prstClr val="black"/>
                  </a:solidFill>
                  <a:latin typeface="Tahoma" pitchFamily="34" charset="0"/>
                </a:rPr>
                <a:t>宾</a:t>
              </a:r>
              <a:r>
                <a:rPr lang="en-US" altLang="zh-CN" sz="1440" dirty="0">
                  <a:solidFill>
                    <a:prstClr val="black"/>
                  </a:solidFill>
                  <a:latin typeface="Tahoma" pitchFamily="34" charset="0"/>
                </a:rPr>
                <a:t>5</a:t>
              </a:r>
            </a:p>
          </p:txBody>
        </p:sp>
        <p:sp>
          <p:nvSpPr>
            <p:cNvPr id="87" name="Text Box 28"/>
            <p:cNvSpPr txBox="1">
              <a:spLocks noChangeArrowheads="1"/>
            </p:cNvSpPr>
            <p:nvPr/>
          </p:nvSpPr>
          <p:spPr bwMode="auto">
            <a:xfrm>
              <a:off x="5487989" y="3242469"/>
              <a:ext cx="1195385" cy="387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1000" tIns="42120" rIns="81000" bIns="42120">
              <a:spAutoFit/>
            </a:bodyPr>
            <a:lstStyle>
              <a:lvl1pPr marL="407988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 dirty="0">
                  <a:solidFill>
                    <a:prstClr val="black"/>
                  </a:solidFill>
                  <a:latin typeface="Tahoma" pitchFamily="34" charset="0"/>
                </a:rPr>
                <a:t>宾</a:t>
              </a:r>
              <a:r>
                <a:rPr lang="en-US" altLang="zh-CN" sz="1440" dirty="0">
                  <a:solidFill>
                    <a:prstClr val="black"/>
                  </a:solidFill>
                  <a:latin typeface="Tahoma" pitchFamily="34" charset="0"/>
                </a:rPr>
                <a:t>6</a:t>
              </a:r>
            </a:p>
          </p:txBody>
        </p:sp>
        <p:sp>
          <p:nvSpPr>
            <p:cNvPr id="88" name="Text Box 29"/>
            <p:cNvSpPr txBox="1">
              <a:spLocks noChangeArrowheads="1"/>
            </p:cNvSpPr>
            <p:nvPr/>
          </p:nvSpPr>
          <p:spPr bwMode="auto">
            <a:xfrm>
              <a:off x="7862889" y="2716808"/>
              <a:ext cx="1138237" cy="387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1000" tIns="42120" rIns="81000" bIns="42120">
              <a:spAutoFit/>
            </a:bodyPr>
            <a:lstStyle>
              <a:lvl1pPr marL="407988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 dirty="0">
                  <a:solidFill>
                    <a:prstClr val="black"/>
                  </a:solidFill>
                  <a:latin typeface="Tahoma" pitchFamily="34" charset="0"/>
                </a:rPr>
                <a:t>宾</a:t>
              </a:r>
              <a:r>
                <a:rPr lang="en-US" altLang="zh-CN" sz="1440" dirty="0">
                  <a:solidFill>
                    <a:prstClr val="black"/>
                  </a:solidFill>
                  <a:latin typeface="Tahoma" pitchFamily="34" charset="0"/>
                </a:rPr>
                <a:t>8</a:t>
              </a:r>
            </a:p>
          </p:txBody>
        </p:sp>
        <p:sp>
          <p:nvSpPr>
            <p:cNvPr id="89" name="Text Box 30"/>
            <p:cNvSpPr txBox="1">
              <a:spLocks noChangeArrowheads="1"/>
            </p:cNvSpPr>
            <p:nvPr/>
          </p:nvSpPr>
          <p:spPr bwMode="auto">
            <a:xfrm>
              <a:off x="5487989" y="2733145"/>
              <a:ext cx="1068387" cy="666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1000" tIns="42120" rIns="81000" bIns="42120">
              <a:spAutoFit/>
            </a:bodyPr>
            <a:lstStyle>
              <a:lvl1pPr marL="407988" indent="-2032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1pPr>
              <a:lvl2pPr marL="742950" indent="-28575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2pPr>
              <a:lvl3pPr marL="11430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3pPr>
              <a:lvl4pPr marL="16002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4pPr>
              <a:lvl5pPr marL="2057400" indent="-228600" defTabSz="400050" eaLnBrk="0" hangingPunct="0"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398463" algn="l"/>
                  <a:tab pos="801688" algn="l"/>
                  <a:tab pos="1201738" algn="l"/>
                  <a:tab pos="1601788" algn="l"/>
                  <a:tab pos="2003425" algn="l"/>
                  <a:tab pos="2406650" algn="l"/>
                  <a:tab pos="2803525" algn="l"/>
                  <a:tab pos="3206750" algn="l"/>
                  <a:tab pos="3608388" algn="l"/>
                  <a:tab pos="4008438" algn="l"/>
                  <a:tab pos="4408488" algn="l"/>
                  <a:tab pos="4811713" algn="l"/>
                  <a:tab pos="5213350" algn="l"/>
                  <a:tab pos="5613400" algn="l"/>
                  <a:tab pos="6013450" algn="l"/>
                  <a:tab pos="6415088" algn="l"/>
                  <a:tab pos="6815138" algn="l"/>
                  <a:tab pos="7218363" algn="l"/>
                  <a:tab pos="7618413" algn="l"/>
                  <a:tab pos="8020050" algn="l"/>
                </a:tabLst>
                <a:defRPr sz="2800" b="1">
                  <a:solidFill>
                    <a:srgbClr val="000000"/>
                  </a:solidFill>
                  <a:latin typeface="幼圆" pitchFamily="49" charset="-122"/>
                  <a:ea typeface="幼圆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spcAft>
                  <a:spcPts val="270"/>
                </a:spcAft>
                <a:buClr>
                  <a:srgbClr val="486AC1"/>
                </a:buClr>
                <a:buSzPct val="100000"/>
              </a:pPr>
              <a:r>
                <a:rPr lang="zh-CN" altLang="en-US" sz="1440" dirty="0">
                  <a:solidFill>
                    <a:prstClr val="black"/>
                  </a:solidFill>
                  <a:latin typeface="Tahoma" pitchFamily="34" charset="0"/>
                </a:rPr>
                <a:t>宾</a:t>
              </a:r>
              <a:r>
                <a:rPr lang="en-US" altLang="zh-CN" sz="1440" dirty="0">
                  <a:solidFill>
                    <a:prstClr val="black"/>
                  </a:solidFill>
                  <a:latin typeface="Tahoma" pitchFamily="34" charset="0"/>
                </a:rPr>
                <a:t>7</a:t>
              </a:r>
            </a:p>
          </p:txBody>
        </p:sp>
      </p:grpSp>
      <p:grpSp>
        <p:nvGrpSpPr>
          <p:cNvPr id="90" name="组合 50"/>
          <p:cNvGrpSpPr/>
          <p:nvPr/>
        </p:nvGrpSpPr>
        <p:grpSpPr>
          <a:xfrm>
            <a:off x="360646" y="1156016"/>
            <a:ext cx="310442" cy="249825"/>
            <a:chOff x="-571536" y="1639746"/>
            <a:chExt cx="3724474" cy="2997228"/>
          </a:xfrm>
        </p:grpSpPr>
        <p:graphicFrame>
          <p:nvGraphicFramePr>
            <p:cNvPr id="91" name="图表 90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92" name="椭圆 91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  <p:sp>
        <p:nvSpPr>
          <p:cNvPr id="93" name="Text Box 2"/>
          <p:cNvSpPr txBox="1">
            <a:spLocks noChangeArrowheads="1"/>
          </p:cNvSpPr>
          <p:nvPr/>
        </p:nvSpPr>
        <p:spPr bwMode="auto">
          <a:xfrm>
            <a:off x="5220073" y="4984373"/>
            <a:ext cx="3174683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1pPr>
            <a:lvl2pPr marL="742950" indent="-285750" eaLnBrk="0" hangingPunct="0">
              <a:defRPr sz="2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2pPr>
            <a:lvl3pPr marL="1143000" indent="-228600" eaLnBrk="0" hangingPunct="0">
              <a:defRPr sz="2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3pPr>
            <a:lvl4pPr marL="1600200" indent="-228600" eaLnBrk="0" hangingPunct="0">
              <a:defRPr sz="2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4pPr>
            <a:lvl5pPr marL="2057400" indent="-228600" eaLnBrk="0" hangingPunct="0">
              <a:defRPr sz="2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 algn="ctr" defTabSz="641663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800" dirty="0">
                <a:solidFill>
                  <a:prstClr val="black"/>
                </a:solidFill>
                <a:latin typeface="Arial" pitchFamily="34" charset="0"/>
              </a:rPr>
              <a:t>※  </a:t>
            </a:r>
            <a:r>
              <a:rPr lang="zh-CN" altLang="en-US" sz="1800" dirty="0">
                <a:solidFill>
                  <a:prstClr val="black"/>
                </a:solidFill>
                <a:latin typeface="Arial" pitchFamily="34" charset="0"/>
              </a:rPr>
              <a:t>图例</a:t>
            </a:r>
          </a:p>
        </p:txBody>
      </p:sp>
    </p:spTree>
    <p:extLst>
      <p:ext uri="{BB962C8B-B14F-4D97-AF65-F5344CB8AC3E}">
        <p14:creationId xmlns:p14="http://schemas.microsoft.com/office/powerpoint/2010/main" val="142762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>
          <a:xfrm>
            <a:off x="424392" y="3217001"/>
            <a:ext cx="7259170" cy="454047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餐后，邀请客人参加年度供应商大会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124933" name="矩形 1"/>
          <p:cNvSpPr>
            <a:spLocks noChangeArrowheads="1"/>
          </p:cNvSpPr>
          <p:nvPr/>
        </p:nvSpPr>
        <p:spPr bwMode="auto">
          <a:xfrm>
            <a:off x="8693150" y="5713811"/>
            <a:ext cx="32252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fld id="{4B531DA5-7859-429E-B67C-7F84F5935BEA}" type="slidenum">
              <a:rPr lang="zh-CN" altLang="en-US" sz="1050">
                <a:solidFill>
                  <a:schemeClr val="bg1"/>
                </a:solidFill>
              </a:rPr>
              <a:pPr>
                <a:buFont typeface="Arial" charset="0"/>
                <a:buNone/>
              </a:pPr>
              <a:t>56</a:t>
            </a:fld>
            <a:endParaRPr lang="en-US" altLang="zh-CN" sz="1050">
              <a:solidFill>
                <a:schemeClr val="bg1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参与大型活动</a:t>
            </a:r>
          </a:p>
        </p:txBody>
      </p:sp>
      <p:grpSp>
        <p:nvGrpSpPr>
          <p:cNvPr id="8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9" name="图表 8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椭圆 9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198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>
          <a:xfrm>
            <a:off x="424392" y="3217001"/>
            <a:ext cx="7259170" cy="454047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接待圆满结束，到了送别的时候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124933" name="矩形 1"/>
          <p:cNvSpPr>
            <a:spLocks noChangeArrowheads="1"/>
          </p:cNvSpPr>
          <p:nvPr/>
        </p:nvSpPr>
        <p:spPr bwMode="auto">
          <a:xfrm>
            <a:off x="8693150" y="5713811"/>
            <a:ext cx="322524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fld id="{4B531DA5-7859-429E-B67C-7F84F5935BEA}" type="slidenum">
              <a:rPr lang="zh-CN" altLang="en-US" sz="1050">
                <a:solidFill>
                  <a:schemeClr val="bg1"/>
                </a:solidFill>
              </a:rPr>
              <a:pPr>
                <a:buFont typeface="Arial" charset="0"/>
                <a:buNone/>
              </a:pPr>
              <a:t>57</a:t>
            </a:fld>
            <a:endParaRPr lang="en-US" altLang="zh-CN" sz="1050">
              <a:solidFill>
                <a:schemeClr val="bg1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送别</a:t>
            </a:r>
          </a:p>
        </p:txBody>
      </p:sp>
      <p:grpSp>
        <p:nvGrpSpPr>
          <p:cNvPr id="8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9" name="图表 8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椭圆 9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398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1pPr>
            <a:lvl2pPr marL="557213" indent="-214313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2pPr>
            <a:lvl3pPr marL="8572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3pPr>
            <a:lvl4pPr marL="12001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4pPr>
            <a:lvl5pPr marL="15430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5pPr>
            <a:lvl6pPr marL="18859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6pPr>
            <a:lvl7pPr marL="22288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7pPr>
            <a:lvl8pPr marL="25717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8pPr>
            <a:lvl9pPr marL="29146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>
              <a:buFont typeface="Arial" charset="0"/>
              <a:buNone/>
            </a:pPr>
            <a:fld id="{49E4192B-619C-44C7-ABE1-46632EC0D320}" type="slidenum">
              <a:rPr lang="zh-CN" altLang="en-US" sz="1050" b="0">
                <a:solidFill>
                  <a:schemeClr val="bg1"/>
                </a:solidFill>
              </a:rPr>
              <a:pPr>
                <a:buFont typeface="Arial" charset="0"/>
                <a:buNone/>
              </a:pPr>
              <a:t>58</a:t>
            </a:fld>
            <a:endParaRPr lang="en-US" altLang="zh-CN" sz="1050" b="0">
              <a:solidFill>
                <a:schemeClr val="bg1"/>
              </a:solidFill>
            </a:endParaRPr>
          </a:p>
        </p:txBody>
      </p:sp>
      <p:pic>
        <p:nvPicPr>
          <p:cNvPr id="141318" name="Picture 5" descr="礼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64" y="3887391"/>
            <a:ext cx="15875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礼品</a:t>
            </a:r>
          </a:p>
        </p:txBody>
      </p:sp>
      <p:grpSp>
        <p:nvGrpSpPr>
          <p:cNvPr id="9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10" name="图表 9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椭圆 10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70409" y="2067172"/>
            <a:ext cx="7341285" cy="229965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具有纪念意义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价值适中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包装精美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注意禁忌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082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8" descr="BM013x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4" y="2112169"/>
            <a:ext cx="743902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5" name="Rectangle 3"/>
          <p:cNvSpPr>
            <a:spLocks noGrp="1" noChangeArrowheads="1"/>
          </p:cNvSpPr>
          <p:nvPr>
            <p:ph idx="1"/>
          </p:nvPr>
        </p:nvSpPr>
        <p:spPr>
          <a:xfrm>
            <a:off x="371476" y="2112169"/>
            <a:ext cx="7253288" cy="2633663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ct val="100000"/>
              </a:spcBef>
              <a:buFont typeface="Wingdings" pitchFamily="2" charset="2"/>
              <a:buNone/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1.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送客时应主动为客人开门，待客人走出后再紧随其后；</a:t>
            </a:r>
          </a:p>
          <a:p>
            <a:pPr eaLnBrk="1" hangingPunct="1">
              <a:lnSpc>
                <a:spcPct val="120000"/>
              </a:lnSpc>
              <a:spcBef>
                <a:spcPct val="100000"/>
              </a:spcBef>
              <a:buFont typeface="Wingdings" pitchFamily="2" charset="2"/>
              <a:buNone/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2.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可在适当的地点与客人握别，如电梯（楼梯）口，大门口，停车场或公共交通停车点等；</a:t>
            </a:r>
          </a:p>
          <a:p>
            <a:pPr eaLnBrk="1" hangingPunct="1">
              <a:lnSpc>
                <a:spcPct val="120000"/>
              </a:lnSpc>
              <a:spcBef>
                <a:spcPct val="100000"/>
              </a:spcBef>
              <a:buFont typeface="Wingdings" pitchFamily="2" charset="2"/>
              <a:buNone/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3.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若是远道而来的贵宾，可送至车站、机场、轮船码头，并目送客人走进大厅；</a:t>
            </a:r>
          </a:p>
          <a:p>
            <a:pPr>
              <a:buFont typeface="Wingdings" pitchFamily="2" charset="2"/>
              <a:buNone/>
            </a:pPr>
            <a:r>
              <a:rPr lang="en-US" altLang="zh-CN" sz="1500" dirty="0">
                <a:latin typeface="幼圆" panose="02010509060101010101" pitchFamily="49" charset="-122"/>
                <a:ea typeface="幼圆" panose="02010509060101010101" pitchFamily="49" charset="-122"/>
              </a:rPr>
              <a:t>4.</a:t>
            </a:r>
            <a:r>
              <a:rPr lang="zh-CN" altLang="en-US" sz="1500" dirty="0">
                <a:latin typeface="幼圆" panose="02010509060101010101" pitchFamily="49" charset="-122"/>
                <a:ea typeface="幼圆" panose="02010509060101010101" pitchFamily="49" charset="-122"/>
              </a:rPr>
              <a:t>道别时，招手或行鞠躬礼并使用礼貌用语。如：“欢迎下次再来”、“再见”、“再会”、“非常感谢”等。</a:t>
            </a:r>
          </a:p>
        </p:txBody>
      </p:sp>
      <p:sp>
        <p:nvSpPr>
          <p:cNvPr id="138243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1pPr>
            <a:lvl2pPr marL="557213" indent="-214313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2pPr>
            <a:lvl3pPr marL="8572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3pPr>
            <a:lvl4pPr marL="12001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4pPr>
            <a:lvl5pPr marL="15430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5pPr>
            <a:lvl6pPr marL="18859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6pPr>
            <a:lvl7pPr marL="22288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7pPr>
            <a:lvl8pPr marL="25717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8pPr>
            <a:lvl9pPr marL="29146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>
              <a:buFont typeface="Arial" charset="0"/>
              <a:buNone/>
            </a:pPr>
            <a:fld id="{8583067C-0C8B-4240-A2A1-D925F57D9AA1}" type="slidenum">
              <a:rPr lang="zh-CN" altLang="en-US" sz="1050" b="0">
                <a:solidFill>
                  <a:schemeClr val="bg1"/>
                </a:solidFill>
              </a:rPr>
              <a:pPr>
                <a:buFont typeface="Arial" charset="0"/>
                <a:buNone/>
              </a:pPr>
              <a:t>59</a:t>
            </a:fld>
            <a:endParaRPr lang="en-US" altLang="zh-CN" sz="1050" b="0">
              <a:solidFill>
                <a:schemeClr val="bg1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70504" y="1153795"/>
            <a:ext cx="3560445" cy="34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360045">
              <a:lnSpc>
                <a:spcPct val="92000"/>
              </a:lnSpc>
              <a:buClr>
                <a:srgbClr val="7889FB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送别</a:t>
            </a:r>
          </a:p>
        </p:txBody>
      </p:sp>
      <p:grpSp>
        <p:nvGrpSpPr>
          <p:cNvPr id="9" name="组合 2"/>
          <p:cNvGrpSpPr/>
          <p:nvPr/>
        </p:nvGrpSpPr>
        <p:grpSpPr>
          <a:xfrm>
            <a:off x="370408" y="1196546"/>
            <a:ext cx="310442" cy="249825"/>
            <a:chOff x="-571536" y="1639746"/>
            <a:chExt cx="3724474" cy="2997228"/>
          </a:xfrm>
        </p:grpSpPr>
        <p:graphicFrame>
          <p:nvGraphicFramePr>
            <p:cNvPr id="10" name="图表 9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椭圆 10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64166" tIns="32084" rIns="64166" bIns="32084" rtlCol="0" anchor="ctr"/>
            <a:lstStyle/>
            <a:p>
              <a:pPr algn="ctr" defTabSz="641663">
                <a:defRPr/>
              </a:pPr>
              <a:endParaRPr lang="zh-CN" altLang="en-US" sz="1260" kern="0">
                <a:solidFill>
                  <a:prstClr val="white"/>
                </a:solidFill>
                <a:latin typeface="Calibri"/>
                <a:ea typeface="宋体" charset="0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312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5"/>
          <p:cNvSpPr txBox="1">
            <a:spLocks noChangeArrowheads="1"/>
          </p:cNvSpPr>
          <p:nvPr/>
        </p:nvSpPr>
        <p:spPr bwMode="auto">
          <a:xfrm>
            <a:off x="620012" y="1674229"/>
            <a:ext cx="3766185" cy="33861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2160">
                <a:ea typeface="黑体" pitchFamily="2" charset="-122"/>
              </a:rPr>
              <a:t>苏宁着装礼仪要求</a:t>
            </a:r>
            <a:endParaRPr lang="zh-CN" altLang="en-US" sz="2160" dirty="0">
              <a:ea typeface="黑体" pitchFamily="2" charset="-122"/>
            </a:endParaRPr>
          </a:p>
        </p:txBody>
      </p:sp>
      <p:grpSp>
        <p:nvGrpSpPr>
          <p:cNvPr id="65" name="组合 51"/>
          <p:cNvGrpSpPr>
            <a:grpSpLocks/>
          </p:cNvGrpSpPr>
          <p:nvPr/>
        </p:nvGrpSpPr>
        <p:grpSpPr bwMode="auto">
          <a:xfrm>
            <a:off x="1137219" y="2077651"/>
            <a:ext cx="1271588" cy="3857867"/>
            <a:chOff x="4026" y="0"/>
            <a:chExt cx="1412836" cy="4680520"/>
          </a:xfrm>
        </p:grpSpPr>
        <p:sp>
          <p:nvSpPr>
            <p:cNvPr id="66" name="圆角矩形 65"/>
            <p:cNvSpPr/>
            <p:nvPr/>
          </p:nvSpPr>
          <p:spPr>
            <a:xfrm>
              <a:off x="4026" y="0"/>
              <a:ext cx="1412836" cy="4680520"/>
            </a:xfrm>
            <a:prstGeom prst="roundRect">
              <a:avLst>
                <a:gd name="adj" fmla="val 10000"/>
              </a:avLst>
            </a:prstGeom>
            <a:solidFill>
              <a:srgbClr val="C0504D">
                <a:tint val="4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</p:sp>
        <p:sp>
          <p:nvSpPr>
            <p:cNvPr id="67" name="圆角矩形 4"/>
            <p:cNvSpPr/>
            <p:nvPr/>
          </p:nvSpPr>
          <p:spPr>
            <a:xfrm>
              <a:off x="4026" y="0"/>
              <a:ext cx="1412836" cy="10103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02870" tIns="102870" rIns="102870" bIns="102870" spcCol="1270" anchor="ctr"/>
            <a:lstStyle/>
            <a:p>
              <a:pPr algn="ctr" defTabSz="12001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60" b="1" kern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一般场合</a:t>
              </a:r>
            </a:p>
          </p:txBody>
        </p:sp>
      </p:grpSp>
      <p:grpSp>
        <p:nvGrpSpPr>
          <p:cNvPr id="68" name="组合 52"/>
          <p:cNvGrpSpPr>
            <a:grpSpLocks/>
          </p:cNvGrpSpPr>
          <p:nvPr/>
        </p:nvGrpSpPr>
        <p:grpSpPr bwMode="auto">
          <a:xfrm>
            <a:off x="1264378" y="2725723"/>
            <a:ext cx="1038701" cy="3137535"/>
            <a:chOff x="145309" y="1405527"/>
            <a:chExt cx="1154462" cy="1411240"/>
          </a:xfrm>
        </p:grpSpPr>
        <p:sp>
          <p:nvSpPr>
            <p:cNvPr id="69" name="圆角矩形 68"/>
            <p:cNvSpPr/>
            <p:nvPr/>
          </p:nvSpPr>
          <p:spPr>
            <a:xfrm>
              <a:off x="145309" y="1405527"/>
              <a:ext cx="1130643" cy="1411240"/>
            </a:xfrm>
            <a:prstGeom prst="roundRect">
              <a:avLst>
                <a:gd name="adj" fmla="val 10000"/>
              </a:avLst>
            </a:prstGeom>
            <a:solidFill>
              <a:srgbClr val="C0504D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70" name="圆角矩形 6"/>
            <p:cNvSpPr/>
            <p:nvPr/>
          </p:nvSpPr>
          <p:spPr>
            <a:xfrm>
              <a:off x="235823" y="1438944"/>
              <a:ext cx="1063948" cy="134440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8288" tIns="13716" rIns="18288" bIns="13716" spcCol="1270" anchor="ctr"/>
            <a:lstStyle/>
            <a:p>
              <a:pPr algn="ctr" defTabSz="320040">
                <a:spcAft>
                  <a:spcPct val="35000"/>
                </a:spcAft>
                <a:defRPr/>
              </a:pPr>
              <a:r>
                <a:rPr lang="zh-CN" altLang="en-US" sz="99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一般场合包括</a:t>
              </a:r>
              <a:r>
                <a:rPr lang="zh-CN" altLang="en-US" sz="990" b="1" u="sng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日常办公</a:t>
              </a:r>
              <a:r>
                <a:rPr lang="zh-CN" altLang="en-US" sz="99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、</a:t>
              </a:r>
              <a:r>
                <a:rPr lang="zh-CN" altLang="en-US" sz="990" b="1" u="sng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一般会议</a:t>
              </a:r>
              <a:r>
                <a:rPr lang="zh-CN" altLang="en-US" sz="99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和</a:t>
              </a:r>
              <a:r>
                <a:rPr lang="zh-CN" altLang="en-US" sz="990" b="1" u="sng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一般来访接待（</a:t>
              </a:r>
              <a:r>
                <a:rPr lang="zh-CN" altLang="en-US" sz="99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非中心第一负责人及以上层面领导参与的来访接待）等一般职场。一般场合不做强制要求，可着职业装，不得着夸张或与办公场合不协调的服饰，如短裤、超短裙、拖鞋等。</a:t>
              </a:r>
            </a:p>
          </p:txBody>
        </p:sp>
      </p:grpSp>
      <p:grpSp>
        <p:nvGrpSpPr>
          <p:cNvPr id="71" name="组合 54"/>
          <p:cNvGrpSpPr>
            <a:grpSpLocks/>
          </p:cNvGrpSpPr>
          <p:nvPr/>
        </p:nvGrpSpPr>
        <p:grpSpPr bwMode="auto">
          <a:xfrm>
            <a:off x="2503104" y="2077651"/>
            <a:ext cx="1271588" cy="3857867"/>
            <a:chOff x="1522825" y="0"/>
            <a:chExt cx="1412836" cy="4680520"/>
          </a:xfrm>
        </p:grpSpPr>
        <p:sp>
          <p:nvSpPr>
            <p:cNvPr id="72" name="圆角矩形 71"/>
            <p:cNvSpPr/>
            <p:nvPr/>
          </p:nvSpPr>
          <p:spPr>
            <a:xfrm>
              <a:off x="1522825" y="0"/>
              <a:ext cx="1412836" cy="4680520"/>
            </a:xfrm>
            <a:prstGeom prst="roundRect">
              <a:avLst>
                <a:gd name="adj" fmla="val 10000"/>
              </a:avLst>
            </a:prstGeom>
            <a:solidFill>
              <a:srgbClr val="C0504D">
                <a:tint val="4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</p:sp>
        <p:sp>
          <p:nvSpPr>
            <p:cNvPr id="73" name="圆角矩形 10"/>
            <p:cNvSpPr/>
            <p:nvPr/>
          </p:nvSpPr>
          <p:spPr>
            <a:xfrm>
              <a:off x="1522825" y="0"/>
              <a:ext cx="1412836" cy="10103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02870" tIns="102870" rIns="102870" bIns="102870" spcCol="1270" anchor="ctr"/>
            <a:lstStyle/>
            <a:p>
              <a:pPr algn="ctr" defTabSz="12001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60" b="1" kern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正式场合</a:t>
              </a:r>
            </a:p>
          </p:txBody>
        </p:sp>
      </p:grpSp>
      <p:grpSp>
        <p:nvGrpSpPr>
          <p:cNvPr id="74" name="组合 55"/>
          <p:cNvGrpSpPr>
            <a:grpSpLocks/>
          </p:cNvGrpSpPr>
          <p:nvPr/>
        </p:nvGrpSpPr>
        <p:grpSpPr bwMode="auto">
          <a:xfrm>
            <a:off x="2630263" y="2725723"/>
            <a:ext cx="1017270" cy="3137535"/>
            <a:chOff x="1664109" y="1405527"/>
            <a:chExt cx="1130269" cy="1411240"/>
          </a:xfrm>
        </p:grpSpPr>
        <p:sp>
          <p:nvSpPr>
            <p:cNvPr id="75" name="圆角矩形 74"/>
            <p:cNvSpPr/>
            <p:nvPr/>
          </p:nvSpPr>
          <p:spPr>
            <a:xfrm>
              <a:off x="1664109" y="1405527"/>
              <a:ext cx="1130269" cy="1411240"/>
            </a:xfrm>
            <a:prstGeom prst="roundRect">
              <a:avLst>
                <a:gd name="adj" fmla="val 10000"/>
              </a:avLst>
            </a:prstGeom>
            <a:solidFill>
              <a:srgbClr val="8064A2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76" name="圆角矩形 12"/>
            <p:cNvSpPr/>
            <p:nvPr/>
          </p:nvSpPr>
          <p:spPr>
            <a:xfrm>
              <a:off x="1697445" y="1438944"/>
              <a:ext cx="1063596" cy="134440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8288" tIns="13716" rIns="18288" bIns="13716" spcCol="1270" anchor="ctr"/>
            <a:lstStyle/>
            <a:p>
              <a:pPr algn="ctr" defTabSz="320040">
                <a:spcAft>
                  <a:spcPct val="35000"/>
                </a:spcAft>
                <a:defRPr/>
              </a:pPr>
              <a:r>
                <a:rPr lang="zh-CN" altLang="en-US" sz="99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正式场合包括</a:t>
              </a:r>
              <a:r>
                <a:rPr lang="zh-CN" altLang="en-US" sz="990" b="1" u="sng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内部重要会议</a:t>
              </a:r>
              <a:r>
                <a:rPr lang="zh-CN" altLang="en-US" sz="99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（集团或体系工作会议等）、</a:t>
              </a:r>
              <a:r>
                <a:rPr lang="zh-CN" altLang="en-US" sz="990" b="1" u="sng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重要来访接待</a:t>
              </a:r>
              <a:r>
                <a:rPr lang="zh-CN" altLang="en-US" sz="99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（中心</a:t>
              </a:r>
              <a:r>
                <a:rPr lang="en-US" altLang="zh-CN" sz="99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/</a:t>
              </a:r>
              <a:r>
                <a:rPr lang="zh-CN" altLang="en-US" sz="99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事业部第一负责人及以上层面领导参与的来访接待）和</a:t>
              </a:r>
              <a:r>
                <a:rPr lang="zh-CN" altLang="en-US" sz="990" b="1" u="sng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仪式活动</a:t>
              </a:r>
              <a:r>
                <a:rPr lang="zh-CN" altLang="en-US" sz="99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场合等。正式场合要求员工统一着公司配发的标准制服，特殊情况则按具体通知要求着装。</a:t>
              </a:r>
            </a:p>
            <a:p>
              <a:pPr algn="ctr" defTabSz="320040">
                <a:spcAft>
                  <a:spcPct val="35000"/>
                </a:spcAft>
                <a:defRPr/>
              </a:pPr>
              <a:endParaRPr lang="zh-CN" altLang="en-US" sz="99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"/>
              </a:endParaRPr>
            </a:p>
          </p:txBody>
        </p:sp>
      </p:grpSp>
      <p:grpSp>
        <p:nvGrpSpPr>
          <p:cNvPr id="77" name="组合 57"/>
          <p:cNvGrpSpPr>
            <a:grpSpLocks/>
          </p:cNvGrpSpPr>
          <p:nvPr/>
        </p:nvGrpSpPr>
        <p:grpSpPr bwMode="auto">
          <a:xfrm>
            <a:off x="3870418" y="2012845"/>
            <a:ext cx="1271588" cy="3923630"/>
            <a:chOff x="3041624" y="-122417"/>
            <a:chExt cx="1412836" cy="4802937"/>
          </a:xfrm>
        </p:grpSpPr>
        <p:sp>
          <p:nvSpPr>
            <p:cNvPr id="78" name="圆角矩形 77"/>
            <p:cNvSpPr/>
            <p:nvPr/>
          </p:nvSpPr>
          <p:spPr>
            <a:xfrm>
              <a:off x="3041624" y="-44408"/>
              <a:ext cx="1412836" cy="4724928"/>
            </a:xfrm>
            <a:prstGeom prst="roundRect">
              <a:avLst>
                <a:gd name="adj" fmla="val 10000"/>
              </a:avLst>
            </a:prstGeom>
            <a:solidFill>
              <a:srgbClr val="C0504D">
                <a:tint val="4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</p:sp>
        <p:sp>
          <p:nvSpPr>
            <p:cNvPr id="79" name="圆角矩形 16"/>
            <p:cNvSpPr/>
            <p:nvPr/>
          </p:nvSpPr>
          <p:spPr>
            <a:xfrm>
              <a:off x="3041624" y="-122417"/>
              <a:ext cx="1412836" cy="112928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02870" tIns="102870" rIns="102870" bIns="102870" spcCol="1270" anchor="ctr"/>
            <a:lstStyle/>
            <a:p>
              <a:pPr algn="ctr" defTabSz="12001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60" b="1" kern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特殊场合</a:t>
              </a:r>
            </a:p>
          </p:txBody>
        </p:sp>
      </p:grpSp>
      <p:grpSp>
        <p:nvGrpSpPr>
          <p:cNvPr id="80" name="组合 58"/>
          <p:cNvGrpSpPr>
            <a:grpSpLocks/>
          </p:cNvGrpSpPr>
          <p:nvPr/>
        </p:nvGrpSpPr>
        <p:grpSpPr bwMode="auto">
          <a:xfrm>
            <a:off x="3997576" y="2725723"/>
            <a:ext cx="1017270" cy="3137535"/>
            <a:chOff x="3182908" y="1405527"/>
            <a:chExt cx="1130269" cy="1411240"/>
          </a:xfrm>
        </p:grpSpPr>
        <p:sp>
          <p:nvSpPr>
            <p:cNvPr id="81" name="圆角矩形 80"/>
            <p:cNvSpPr/>
            <p:nvPr/>
          </p:nvSpPr>
          <p:spPr>
            <a:xfrm>
              <a:off x="3182908" y="1405527"/>
              <a:ext cx="1130269" cy="1411240"/>
            </a:xfrm>
            <a:prstGeom prst="roundRect">
              <a:avLst>
                <a:gd name="adj" fmla="val 10000"/>
              </a:avLst>
            </a:prstGeom>
            <a:solidFill>
              <a:srgbClr val="F79646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82" name="圆角矩形 18"/>
            <p:cNvSpPr/>
            <p:nvPr/>
          </p:nvSpPr>
          <p:spPr>
            <a:xfrm>
              <a:off x="3216245" y="1438944"/>
              <a:ext cx="1063596" cy="134440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8288" tIns="13716" rIns="18288" bIns="13716" spcCol="1270" anchor="ctr"/>
            <a:lstStyle/>
            <a:p>
              <a:pPr algn="ctr" defTabSz="320040">
                <a:spcAft>
                  <a:spcPct val="35000"/>
                </a:spcAft>
                <a:defRPr/>
              </a:pPr>
              <a:r>
                <a:rPr lang="zh-CN" altLang="en-US" sz="117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特殊场合指的是除一般场合和正式场合以外的场合，如苏宁之夏、运动会、拓展活动等。</a:t>
              </a:r>
              <a:r>
                <a:rPr lang="zh-CN" altLang="en-US" sz="1170" b="1" kern="0" dirty="0">
                  <a:solidFill>
                    <a:prstClr val="white"/>
                  </a:solidFill>
                  <a:latin typeface="Calibri"/>
                  <a:ea typeface="宋体" charset="0"/>
                  <a:cs typeface=""/>
                </a:rPr>
                <a:t>特殊场合需根据具体场合要求着装</a:t>
              </a:r>
              <a:endParaRPr lang="zh-CN" altLang="en-US" sz="117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"/>
              </a:endParaRPr>
            </a:p>
          </p:txBody>
        </p:sp>
      </p:grpSp>
      <p:grpSp>
        <p:nvGrpSpPr>
          <p:cNvPr id="83" name="组合 60"/>
          <p:cNvGrpSpPr>
            <a:grpSpLocks/>
          </p:cNvGrpSpPr>
          <p:nvPr/>
        </p:nvGrpSpPr>
        <p:grpSpPr bwMode="auto">
          <a:xfrm>
            <a:off x="5237731" y="1959073"/>
            <a:ext cx="1271588" cy="3976446"/>
            <a:chOff x="4560423" y="-162943"/>
            <a:chExt cx="1412836" cy="4843464"/>
          </a:xfrm>
        </p:grpSpPr>
        <p:sp>
          <p:nvSpPr>
            <p:cNvPr id="84" name="圆角矩形 83"/>
            <p:cNvSpPr/>
            <p:nvPr/>
          </p:nvSpPr>
          <p:spPr>
            <a:xfrm>
              <a:off x="4560423" y="-19824"/>
              <a:ext cx="1412836" cy="4700345"/>
            </a:xfrm>
            <a:prstGeom prst="roundRect">
              <a:avLst>
                <a:gd name="adj" fmla="val 10000"/>
              </a:avLst>
            </a:prstGeom>
            <a:solidFill>
              <a:srgbClr val="C0504D">
                <a:tint val="4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</p:sp>
        <p:sp>
          <p:nvSpPr>
            <p:cNvPr id="85" name="圆角矩形 22"/>
            <p:cNvSpPr/>
            <p:nvPr/>
          </p:nvSpPr>
          <p:spPr>
            <a:xfrm>
              <a:off x="4560423" y="-162943"/>
              <a:ext cx="1412836" cy="116636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02870" tIns="102870" rIns="102870" bIns="102870" spcCol="1270" anchor="ctr"/>
            <a:lstStyle/>
            <a:p>
              <a:pPr algn="ctr" defTabSz="12001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60" b="1" kern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特殊行业类</a:t>
              </a:r>
            </a:p>
          </p:txBody>
        </p:sp>
      </p:grpSp>
      <p:grpSp>
        <p:nvGrpSpPr>
          <p:cNvPr id="86" name="组合 61"/>
          <p:cNvGrpSpPr>
            <a:grpSpLocks/>
          </p:cNvGrpSpPr>
          <p:nvPr/>
        </p:nvGrpSpPr>
        <p:grpSpPr bwMode="auto">
          <a:xfrm>
            <a:off x="5364890" y="2725723"/>
            <a:ext cx="1017270" cy="3137535"/>
            <a:chOff x="4701707" y="1405527"/>
            <a:chExt cx="1130269" cy="1411240"/>
          </a:xfrm>
        </p:grpSpPr>
        <p:sp>
          <p:nvSpPr>
            <p:cNvPr id="87" name="圆角矩形 86"/>
            <p:cNvSpPr/>
            <p:nvPr/>
          </p:nvSpPr>
          <p:spPr>
            <a:xfrm>
              <a:off x="4701707" y="1405527"/>
              <a:ext cx="1130269" cy="1411240"/>
            </a:xfrm>
            <a:prstGeom prst="roundRect">
              <a:avLst>
                <a:gd name="adj" fmla="val 10000"/>
              </a:avLst>
            </a:prstGeom>
            <a:solidFill>
              <a:srgbClr val="9BBB59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88" name="圆角矩形 24"/>
            <p:cNvSpPr/>
            <p:nvPr/>
          </p:nvSpPr>
          <p:spPr>
            <a:xfrm>
              <a:off x="4735043" y="1438944"/>
              <a:ext cx="1063596" cy="134440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8288" tIns="13716" rIns="18288" bIns="13716" spcCol="1270" anchor="ctr"/>
            <a:lstStyle/>
            <a:p>
              <a:pPr algn="ctr" defTabSz="320040">
                <a:spcAft>
                  <a:spcPct val="35000"/>
                </a:spcAft>
                <a:defRPr/>
              </a:pPr>
              <a:r>
                <a:rPr lang="zh-CN" altLang="en-US" sz="99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特殊行业类如酒店管理公司、超市公司、互联公司、金融公司、商业广场公司、物流公司、银河物业公司等，考虑其工作性质和行业特点，所有员工必须统一着标准制服，特殊情况则按具体通知要求着装。如体系内存在个别部门</a:t>
              </a:r>
              <a:r>
                <a:rPr lang="en-US" altLang="zh-CN" sz="99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/</a:t>
              </a:r>
              <a:r>
                <a:rPr lang="zh-CN" altLang="en-US" sz="99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组工作性质或管理特点需放宽着装标准要求的，须报至集团办公室审核同意。</a:t>
              </a:r>
            </a:p>
          </p:txBody>
        </p:sp>
      </p:grpSp>
      <p:grpSp>
        <p:nvGrpSpPr>
          <p:cNvPr id="89" name="组合 63"/>
          <p:cNvGrpSpPr>
            <a:grpSpLocks/>
          </p:cNvGrpSpPr>
          <p:nvPr/>
        </p:nvGrpSpPr>
        <p:grpSpPr bwMode="auto">
          <a:xfrm>
            <a:off x="6603616" y="2077651"/>
            <a:ext cx="1271588" cy="3760655"/>
            <a:chOff x="6079223" y="-312156"/>
            <a:chExt cx="1412836" cy="4762594"/>
          </a:xfrm>
        </p:grpSpPr>
        <p:sp>
          <p:nvSpPr>
            <p:cNvPr id="90" name="圆角矩形 89"/>
            <p:cNvSpPr/>
            <p:nvPr/>
          </p:nvSpPr>
          <p:spPr>
            <a:xfrm>
              <a:off x="6079223" y="-312156"/>
              <a:ext cx="1412836" cy="4762594"/>
            </a:xfrm>
            <a:prstGeom prst="roundRect">
              <a:avLst>
                <a:gd name="adj" fmla="val 10000"/>
              </a:avLst>
            </a:prstGeom>
            <a:solidFill>
              <a:srgbClr val="C0504D">
                <a:tint val="4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</p:sp>
        <p:sp>
          <p:nvSpPr>
            <p:cNvPr id="91" name="圆角矩形 28"/>
            <p:cNvSpPr/>
            <p:nvPr/>
          </p:nvSpPr>
          <p:spPr>
            <a:xfrm>
              <a:off x="6079223" y="-230082"/>
              <a:ext cx="1412836" cy="73866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02870" tIns="102870" rIns="102870" bIns="102870" spcCol="1270" anchor="ctr"/>
            <a:lstStyle/>
            <a:p>
              <a:pPr algn="ctr" defTabSz="12001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260" b="1" kern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终端服务类</a:t>
              </a:r>
            </a:p>
          </p:txBody>
        </p:sp>
      </p:grpSp>
      <p:grpSp>
        <p:nvGrpSpPr>
          <p:cNvPr id="92" name="组合 64"/>
          <p:cNvGrpSpPr>
            <a:grpSpLocks/>
          </p:cNvGrpSpPr>
          <p:nvPr/>
        </p:nvGrpSpPr>
        <p:grpSpPr bwMode="auto">
          <a:xfrm>
            <a:off x="6730775" y="2698934"/>
            <a:ext cx="1017270" cy="3137535"/>
            <a:chOff x="6220506" y="1405527"/>
            <a:chExt cx="1130269" cy="1411240"/>
          </a:xfrm>
        </p:grpSpPr>
        <p:sp>
          <p:nvSpPr>
            <p:cNvPr id="93" name="圆角矩形 92"/>
            <p:cNvSpPr/>
            <p:nvPr/>
          </p:nvSpPr>
          <p:spPr>
            <a:xfrm>
              <a:off x="6220506" y="1405527"/>
              <a:ext cx="1130269" cy="1411240"/>
            </a:xfrm>
            <a:prstGeom prst="roundRect">
              <a:avLst>
                <a:gd name="adj" fmla="val 10000"/>
              </a:avLst>
            </a:prstGeom>
            <a:solidFill>
              <a:srgbClr val="4BACC6">
                <a:hueOff val="0"/>
                <a:satOff val="0"/>
                <a:lumOff val="0"/>
                <a:alphaOff val="0"/>
              </a:srgbClr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</p:sp>
        <p:sp>
          <p:nvSpPr>
            <p:cNvPr id="94" name="圆角矩形 30"/>
            <p:cNvSpPr/>
            <p:nvPr/>
          </p:nvSpPr>
          <p:spPr>
            <a:xfrm>
              <a:off x="6284004" y="1438944"/>
              <a:ext cx="1065183" cy="134440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8288" tIns="13716" rIns="18288" bIns="13716" spcCol="1270" anchor="ctr"/>
            <a:lstStyle/>
            <a:p>
              <a:pPr algn="ctr" defTabSz="320040">
                <a:spcAft>
                  <a:spcPct val="35000"/>
                </a:spcAft>
                <a:defRPr/>
              </a:pPr>
              <a:r>
                <a:rPr lang="zh-CN" altLang="en-US" sz="99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终端服务类岗位如营业员、客服、物流送货员、售后维修工、酒店接待前台、物业保安</a:t>
              </a:r>
              <a:r>
                <a:rPr lang="en-US" altLang="zh-CN" sz="99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/</a:t>
              </a:r>
              <a:r>
                <a:rPr lang="zh-CN" altLang="en-US" sz="99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保洁</a:t>
              </a:r>
              <a:r>
                <a:rPr lang="en-US" altLang="zh-CN" sz="99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/</a:t>
              </a:r>
              <a:r>
                <a:rPr lang="zh-CN" altLang="en-US" sz="99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  <a:cs typeface=""/>
                </a:rPr>
                <a:t>维修工等，因直接面对消费者，考虑其标识性及对外形象的需要，因此服务类所有员工（含管理岗）必须统一着各自岗位配发的标准制服。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587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6" descr="G:\2017年\2017.0205 岗位目标责任书\4.物料设计\ppt模板\ppt模板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8309"/>
            <a:ext cx="9144000" cy="4382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矩形 2"/>
          <p:cNvSpPr>
            <a:spLocks noChangeArrowheads="1"/>
          </p:cNvSpPr>
          <p:nvPr/>
        </p:nvSpPr>
        <p:spPr bwMode="auto">
          <a:xfrm>
            <a:off x="1871663" y="2464594"/>
            <a:ext cx="258865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25241" y="2937273"/>
            <a:ext cx="982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谢  谢</a:t>
            </a:r>
          </a:p>
        </p:txBody>
      </p:sp>
    </p:spTree>
    <p:extLst>
      <p:ext uri="{BB962C8B-B14F-4D97-AF65-F5344CB8AC3E}">
        <p14:creationId xmlns:p14="http://schemas.microsoft.com/office/powerpoint/2010/main" val="197216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75096"/>
            <a:ext cx="1909673" cy="3763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830" y="2069212"/>
            <a:ext cx="1828566" cy="3769211"/>
          </a:xfrm>
          <a:prstGeom prst="rect">
            <a:avLst/>
          </a:prstGeom>
        </p:spPr>
      </p:pic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809748" y="2208625"/>
            <a:ext cx="3706469" cy="3406379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anchor="ctr"/>
          <a:lstStyle/>
          <a:p>
            <a:pPr defTabSz="360045">
              <a:lnSpc>
                <a:spcPct val="130000"/>
              </a:lnSpc>
              <a:spcBef>
                <a:spcPct val="45000"/>
              </a:spcBef>
              <a:buClr>
                <a:srgbClr val="486AC1"/>
              </a:buClr>
              <a:buSzPct val="100000"/>
            </a:pP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我司女职员标准着装：</a:t>
            </a:r>
          </a:p>
          <a:p>
            <a:pPr defTabSz="360045">
              <a:lnSpc>
                <a:spcPct val="130000"/>
              </a:lnSpc>
              <a:spcBef>
                <a:spcPct val="45000"/>
              </a:spcBef>
              <a:buClr>
                <a:srgbClr val="486AC1"/>
              </a:buClr>
              <a:buSzPct val="100000"/>
            </a:pPr>
            <a:r>
              <a:rPr lang="en-US" altLang="zh-CN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、工装：服装需保持平整、清洁。</a:t>
            </a:r>
          </a:p>
          <a:p>
            <a:pPr defTabSz="360045">
              <a:lnSpc>
                <a:spcPct val="130000"/>
              </a:lnSpc>
              <a:spcBef>
                <a:spcPct val="45000"/>
              </a:spcBef>
              <a:buClr>
                <a:srgbClr val="486AC1"/>
              </a:buClr>
              <a:buSzPct val="100000"/>
            </a:pPr>
            <a:r>
              <a:rPr lang="en-US" altLang="zh-CN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、司徽：正式员工需佩戴司徽（距西装左下开领</a:t>
            </a:r>
            <a:r>
              <a:rPr lang="en-US" altLang="zh-CN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1-2cm</a:t>
            </a: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处）。</a:t>
            </a:r>
          </a:p>
          <a:p>
            <a:pPr defTabSz="360045">
              <a:lnSpc>
                <a:spcPct val="130000"/>
              </a:lnSpc>
              <a:spcBef>
                <a:spcPct val="45000"/>
              </a:spcBef>
              <a:buClr>
                <a:srgbClr val="486AC1"/>
              </a:buClr>
              <a:buSzPct val="100000"/>
            </a:pPr>
            <a:r>
              <a:rPr lang="en-US" altLang="zh-CN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、工号牌：上班时必须佩带工号牌。</a:t>
            </a:r>
          </a:p>
          <a:p>
            <a:pPr defTabSz="360045">
              <a:lnSpc>
                <a:spcPct val="130000"/>
              </a:lnSpc>
              <a:spcBef>
                <a:spcPct val="45000"/>
              </a:spcBef>
              <a:buClr>
                <a:srgbClr val="486AC1"/>
              </a:buClr>
              <a:buSzPct val="100000"/>
            </a:pPr>
            <a:r>
              <a:rPr lang="en-US" altLang="zh-CN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、发型：须保持清洁，发型文雅庄重、梳理齐整，正式场合需盘扎。注意避免夸张怪异的发型。</a:t>
            </a:r>
          </a:p>
          <a:p>
            <a:pPr defTabSz="360045">
              <a:lnSpc>
                <a:spcPct val="130000"/>
              </a:lnSpc>
              <a:spcBef>
                <a:spcPct val="45000"/>
              </a:spcBef>
              <a:buClr>
                <a:srgbClr val="486AC1"/>
              </a:buClr>
              <a:buSzPct val="100000"/>
            </a:pPr>
            <a:r>
              <a:rPr lang="en-US" altLang="zh-CN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、手部：指甲不宜过长，并保持清洁，不得在手、脚上涂抹有色的指甲油。</a:t>
            </a:r>
          </a:p>
          <a:p>
            <a:pPr defTabSz="360045">
              <a:lnSpc>
                <a:spcPct val="130000"/>
              </a:lnSpc>
              <a:spcBef>
                <a:spcPct val="45000"/>
              </a:spcBef>
              <a:buClr>
                <a:srgbClr val="486AC1"/>
              </a:buClr>
              <a:buSzPct val="100000"/>
            </a:pPr>
            <a:r>
              <a:rPr lang="en-US" altLang="zh-CN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、鞋袜：除特殊岗位外，须穿深色平跟皮鞋，配肤色丝袜，且无破损。</a:t>
            </a:r>
          </a:p>
        </p:txBody>
      </p:sp>
      <p:cxnSp>
        <p:nvCxnSpPr>
          <p:cNvPr id="5" name="直接连接符 2"/>
          <p:cNvCxnSpPr>
            <a:cxnSpLocks noChangeShapeType="1"/>
          </p:cNvCxnSpPr>
          <p:nvPr/>
        </p:nvCxnSpPr>
        <p:spPr bwMode="auto">
          <a:xfrm>
            <a:off x="1914906" y="3000390"/>
            <a:ext cx="963422" cy="11430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6" name="直接连接符 9"/>
          <p:cNvCxnSpPr>
            <a:cxnSpLocks noChangeShapeType="1"/>
          </p:cNvCxnSpPr>
          <p:nvPr/>
        </p:nvCxnSpPr>
        <p:spPr bwMode="auto">
          <a:xfrm>
            <a:off x="1736713" y="3343290"/>
            <a:ext cx="1073034" cy="28575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7" name="直接连接符 16"/>
          <p:cNvCxnSpPr>
            <a:cxnSpLocks noChangeShapeType="1"/>
          </p:cNvCxnSpPr>
          <p:nvPr/>
        </p:nvCxnSpPr>
        <p:spPr bwMode="auto">
          <a:xfrm flipV="1">
            <a:off x="1785290" y="5143426"/>
            <a:ext cx="1073034" cy="22979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8" name="直接连接符 19"/>
          <p:cNvCxnSpPr>
            <a:cxnSpLocks noChangeShapeType="1"/>
          </p:cNvCxnSpPr>
          <p:nvPr/>
        </p:nvCxnSpPr>
        <p:spPr bwMode="auto">
          <a:xfrm>
            <a:off x="1590869" y="4077072"/>
            <a:ext cx="1267456" cy="411599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960837" y="1725119"/>
            <a:ext cx="3766185" cy="33861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>
            <a:normAutofit fontScale="90000" lnSpcReduction="20000"/>
          </a:bodyPr>
          <a:lstStyle/>
          <a:p>
            <a:pPr defTabSz="641663">
              <a:spcBef>
                <a:spcPct val="0"/>
              </a:spcBef>
              <a:defRPr/>
            </a:pPr>
            <a:r>
              <a:rPr lang="zh-CN" altLang="en-US" sz="216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女员工着装</a:t>
            </a:r>
            <a:endParaRPr lang="zh-CN" altLang="en-US" sz="2160" dirty="0">
              <a:solidFill>
                <a:prstClr val="black"/>
              </a:solidFill>
              <a:ea typeface="黑体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50054" y="1757351"/>
            <a:ext cx="310442" cy="249825"/>
            <a:chOff x="-571536" y="1639746"/>
            <a:chExt cx="3724474" cy="2997228"/>
          </a:xfrm>
        </p:grpSpPr>
        <p:graphicFrame>
          <p:nvGraphicFramePr>
            <p:cNvPr id="11" name="图表 10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2" name="椭圆 11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166" tIns="32084" rIns="64166" bIns="32084" rtlCol="0" anchor="ctr"/>
            <a:lstStyle/>
            <a:p>
              <a:pPr algn="ctr" defTabSz="641663"/>
              <a:endParaRPr lang="zh-CN" altLang="en-US" sz="126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0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69" y="2142599"/>
            <a:ext cx="1898315" cy="3684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1004405" y="1744013"/>
            <a:ext cx="2667477" cy="347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360045">
              <a:lnSpc>
                <a:spcPct val="92000"/>
              </a:lnSpc>
              <a:buClr>
                <a:prstClr val="white"/>
              </a:buClr>
              <a:buSzPct val="100000"/>
            </a:pPr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男士着装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951821" y="2200291"/>
            <a:ext cx="3444764" cy="3414713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 anchor="ctr"/>
          <a:lstStyle/>
          <a:p>
            <a:pPr defTabSz="360045">
              <a:lnSpc>
                <a:spcPct val="130000"/>
              </a:lnSpc>
              <a:spcBef>
                <a:spcPct val="45000"/>
              </a:spcBef>
              <a:buClr>
                <a:srgbClr val="486AC1"/>
              </a:buClr>
              <a:buSzPct val="100000"/>
            </a:pP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我司男职员标准着装：</a:t>
            </a:r>
          </a:p>
          <a:p>
            <a:pPr defTabSz="360045">
              <a:lnSpc>
                <a:spcPct val="130000"/>
              </a:lnSpc>
              <a:spcBef>
                <a:spcPct val="45000"/>
              </a:spcBef>
              <a:buClr>
                <a:srgbClr val="486AC1"/>
              </a:buClr>
              <a:buSzPct val="100000"/>
            </a:pPr>
            <a:r>
              <a:rPr lang="en-US" altLang="zh-CN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、工装：穿公司制服或与公司制服相近的深色职业西服套装（公司男员工夏季制服为短袖白衬衫），服装需保持平整、清洁。</a:t>
            </a:r>
          </a:p>
          <a:p>
            <a:pPr defTabSz="360045">
              <a:lnSpc>
                <a:spcPct val="130000"/>
              </a:lnSpc>
              <a:spcBef>
                <a:spcPct val="45000"/>
              </a:spcBef>
              <a:buClr>
                <a:srgbClr val="486AC1"/>
              </a:buClr>
              <a:buSzPct val="100000"/>
            </a:pPr>
            <a:r>
              <a:rPr lang="en-US" altLang="zh-CN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、司徽：正式员工需佩戴司徽（佩带位置距西装左下开领</a:t>
            </a:r>
            <a:r>
              <a:rPr lang="en-US" altLang="zh-CN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1-2cm</a:t>
            </a: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处）。</a:t>
            </a:r>
          </a:p>
          <a:p>
            <a:pPr defTabSz="360045">
              <a:lnSpc>
                <a:spcPct val="130000"/>
              </a:lnSpc>
              <a:spcBef>
                <a:spcPct val="45000"/>
              </a:spcBef>
              <a:buClr>
                <a:srgbClr val="486AC1"/>
              </a:buClr>
              <a:buSzPct val="100000"/>
            </a:pPr>
            <a:r>
              <a:rPr lang="en-US" altLang="zh-CN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、领带：在正式场合，着冬装时需系领带，领带紧扣领口，整体美观大方。</a:t>
            </a:r>
          </a:p>
          <a:p>
            <a:pPr defTabSz="360045">
              <a:lnSpc>
                <a:spcPct val="130000"/>
              </a:lnSpc>
              <a:spcBef>
                <a:spcPct val="45000"/>
              </a:spcBef>
              <a:buClr>
                <a:srgbClr val="486AC1"/>
              </a:buClr>
              <a:buSzPct val="100000"/>
            </a:pPr>
            <a:r>
              <a:rPr lang="en-US" altLang="zh-CN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、工号牌：上班时必须佩带工号牌。</a:t>
            </a:r>
          </a:p>
          <a:p>
            <a:pPr defTabSz="360045">
              <a:lnSpc>
                <a:spcPct val="130000"/>
              </a:lnSpc>
              <a:spcBef>
                <a:spcPct val="45000"/>
              </a:spcBef>
              <a:buClr>
                <a:srgbClr val="486AC1"/>
              </a:buClr>
              <a:buSzPct val="100000"/>
            </a:pPr>
            <a:r>
              <a:rPr lang="en-US" altLang="zh-CN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、发型：必须理短发，且保持头发的清洁。避免夸张怪异的发型。</a:t>
            </a:r>
          </a:p>
          <a:p>
            <a:pPr defTabSz="360045">
              <a:lnSpc>
                <a:spcPct val="130000"/>
              </a:lnSpc>
              <a:spcBef>
                <a:spcPct val="45000"/>
              </a:spcBef>
              <a:buClr>
                <a:srgbClr val="486AC1"/>
              </a:buClr>
              <a:buSzPct val="100000"/>
            </a:pPr>
            <a:r>
              <a:rPr lang="en-US" altLang="zh-CN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、面部：保持面部清洁，并经常整刮胡须。</a:t>
            </a:r>
          </a:p>
          <a:p>
            <a:pPr defTabSz="360045">
              <a:lnSpc>
                <a:spcPct val="130000"/>
              </a:lnSpc>
              <a:spcBef>
                <a:spcPct val="45000"/>
              </a:spcBef>
              <a:buClr>
                <a:srgbClr val="486AC1"/>
              </a:buClr>
              <a:buSzPct val="100000"/>
            </a:pPr>
            <a:r>
              <a:rPr lang="en-US" altLang="zh-CN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108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、手部：指甲不宜过长，并保持清洁。</a:t>
            </a:r>
          </a:p>
        </p:txBody>
      </p:sp>
      <p:cxnSp>
        <p:nvCxnSpPr>
          <p:cNvPr id="5" name="直接连接符 19"/>
          <p:cNvCxnSpPr>
            <a:cxnSpLocks noChangeShapeType="1"/>
          </p:cNvCxnSpPr>
          <p:nvPr/>
        </p:nvCxnSpPr>
        <p:spPr bwMode="auto">
          <a:xfrm>
            <a:off x="1785292" y="3651019"/>
            <a:ext cx="1237733" cy="616622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grpSp>
        <p:nvGrpSpPr>
          <p:cNvPr id="6" name="组合 10"/>
          <p:cNvGrpSpPr/>
          <p:nvPr/>
        </p:nvGrpSpPr>
        <p:grpSpPr>
          <a:xfrm>
            <a:off x="650054" y="1781855"/>
            <a:ext cx="310442" cy="249825"/>
            <a:chOff x="-571536" y="1639746"/>
            <a:chExt cx="3724474" cy="2997228"/>
          </a:xfrm>
        </p:grpSpPr>
        <p:graphicFrame>
          <p:nvGraphicFramePr>
            <p:cNvPr id="7" name="图表 6"/>
            <p:cNvGraphicFramePr/>
            <p:nvPr>
              <p:extLst/>
            </p:nvPr>
          </p:nvGraphicFramePr>
          <p:xfrm>
            <a:off x="-571536" y="1639746"/>
            <a:ext cx="3724474" cy="29972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椭圆 7"/>
            <p:cNvSpPr/>
            <p:nvPr/>
          </p:nvSpPr>
          <p:spPr>
            <a:xfrm>
              <a:off x="76111" y="1650670"/>
              <a:ext cx="2715889" cy="2791006"/>
            </a:xfrm>
            <a:prstGeom prst="ellips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4166" tIns="32084" rIns="64166" bIns="32084" rtlCol="0" anchor="ctr"/>
            <a:lstStyle/>
            <a:p>
              <a:pPr algn="ctr" defTabSz="641663"/>
              <a:endParaRPr lang="zh-CN" altLang="en-US" sz="1260">
                <a:solidFill>
                  <a:prstClr val="white"/>
                </a:solidFill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456" y="2108624"/>
            <a:ext cx="1755755" cy="3718242"/>
          </a:xfrm>
          <a:prstGeom prst="rect">
            <a:avLst/>
          </a:prstGeom>
        </p:spPr>
      </p:pic>
      <p:cxnSp>
        <p:nvCxnSpPr>
          <p:cNvPr id="10" name="直接连接符 19"/>
          <p:cNvCxnSpPr>
            <a:cxnSpLocks noChangeShapeType="1"/>
          </p:cNvCxnSpPr>
          <p:nvPr/>
        </p:nvCxnSpPr>
        <p:spPr bwMode="auto">
          <a:xfrm>
            <a:off x="2044520" y="2910544"/>
            <a:ext cx="1115664" cy="487007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09001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91850" y="1174961"/>
            <a:ext cx="3741737" cy="3262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zh-CN" altLang="en-US" sz="1800" dirty="0">
                <a:solidFill>
                  <a:schemeClr val="bg1"/>
                </a:solidFill>
                <a:ea typeface="黑体" pitchFamily="2" charset="-122"/>
              </a:rPr>
              <a:t>仪表礼仪</a:t>
            </a:r>
            <a:r>
              <a:rPr lang="en-US" altLang="zh-CN" sz="1800" dirty="0">
                <a:solidFill>
                  <a:schemeClr val="bg1"/>
                </a:solidFill>
                <a:latin typeface="Arial" charset="0"/>
                <a:ea typeface="黑体" pitchFamily="2" charset="-122"/>
              </a:rPr>
              <a:t>——</a:t>
            </a:r>
            <a:r>
              <a:rPr lang="zh-CN" altLang="en-US" sz="1800" dirty="0">
                <a:solidFill>
                  <a:schemeClr val="bg1"/>
                </a:solidFill>
                <a:ea typeface="黑体" pitchFamily="2" charset="-122"/>
              </a:rPr>
              <a:t>服饰礼仪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idx="1"/>
          </p:nvPr>
        </p:nvSpPr>
        <p:spPr>
          <a:xfrm>
            <a:off x="373063" y="1539478"/>
            <a:ext cx="6259512" cy="2232422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ct val="100000"/>
              </a:spcBef>
              <a:buNone/>
            </a:pPr>
            <a:r>
              <a:rPr lang="zh-CN" altLang="en-US" sz="1500"/>
              <a:t>小贴士：</a:t>
            </a:r>
          </a:p>
          <a:p>
            <a:pPr marL="0" indent="0">
              <a:lnSpc>
                <a:spcPct val="120000"/>
              </a:lnSpc>
              <a:spcBef>
                <a:spcPct val="100000"/>
              </a:spcBef>
              <a:buNone/>
            </a:pPr>
            <a:r>
              <a:rPr lang="zh-CN" altLang="en-US" sz="1350">
                <a:ea typeface="幼圆" pitchFamily="49" charset="-122"/>
              </a:rPr>
              <a:t>领带</a:t>
            </a:r>
          </a:p>
          <a:p>
            <a:pPr marL="0" indent="0">
              <a:lnSpc>
                <a:spcPct val="120000"/>
              </a:lnSpc>
              <a:spcBef>
                <a:spcPct val="100000"/>
              </a:spcBef>
              <a:buNone/>
            </a:pPr>
            <a:r>
              <a:rPr lang="zh-CN" altLang="en-US" sz="1350">
                <a:ea typeface="幼圆" pitchFamily="49" charset="-122"/>
              </a:rPr>
              <a:t>    领带是男人的专利，被称为西装的灵魂。领带的花纹很多，其中圆点代表关怀，方格代表热情等含义。</a:t>
            </a:r>
          </a:p>
          <a:p>
            <a:pPr marL="0" indent="0">
              <a:lnSpc>
                <a:spcPct val="120000"/>
              </a:lnSpc>
              <a:spcBef>
                <a:spcPct val="100000"/>
              </a:spcBef>
              <a:buNone/>
            </a:pPr>
            <a:r>
              <a:rPr lang="zh-CN" altLang="en-US" sz="1350">
                <a:ea typeface="幼圆" pitchFamily="49" charset="-122"/>
              </a:rPr>
              <a:t>    领带的打法要规范，长度与腰带扣齐平为宜；领带夹一般别在衬衫纽扣第</a:t>
            </a:r>
            <a:r>
              <a:rPr lang="en-US" altLang="zh-CN" sz="1350">
                <a:ea typeface="幼圆" pitchFamily="49" charset="-122"/>
              </a:rPr>
              <a:t>4</a:t>
            </a:r>
            <a:r>
              <a:rPr lang="zh-CN" altLang="en-US" sz="1350">
                <a:ea typeface="幼圆" pitchFamily="49" charset="-122"/>
              </a:rPr>
              <a:t>个到第</a:t>
            </a:r>
            <a:r>
              <a:rPr lang="en-US" altLang="zh-CN" sz="1350">
                <a:ea typeface="幼圆" pitchFamily="49" charset="-122"/>
              </a:rPr>
              <a:t>5</a:t>
            </a:r>
            <a:r>
              <a:rPr lang="zh-CN" altLang="en-US" sz="1350">
                <a:ea typeface="幼圆" pitchFamily="49" charset="-122"/>
              </a:rPr>
              <a:t>个扣之间较合适。</a:t>
            </a:r>
          </a:p>
        </p:txBody>
      </p:sp>
      <p:sp>
        <p:nvSpPr>
          <p:cNvPr id="1843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1pPr>
            <a:lvl2pPr marL="557213" indent="-214313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2pPr>
            <a:lvl3pPr marL="8572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3pPr>
            <a:lvl4pPr marL="12001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4pPr>
            <a:lvl5pPr marL="1543050" indent="-171450" eaLnBrk="0" hangingPunct="0"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5pPr>
            <a:lvl6pPr marL="18859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6pPr>
            <a:lvl7pPr marL="22288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7pPr>
            <a:lvl8pPr marL="25717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8pPr>
            <a:lvl9pPr marL="2914650" indent="-171450" algn="ctr" eaLnBrk="0" fontAlgn="base" hangingPunct="0">
              <a:lnSpc>
                <a:spcPct val="102000"/>
              </a:lnSpc>
              <a:spcBef>
                <a:spcPts val="225"/>
              </a:spcBef>
              <a:spcAft>
                <a:spcPts val="225"/>
              </a:spcAft>
              <a:buClr>
                <a:schemeClr val="tx1"/>
              </a:buClr>
              <a:buSzPct val="100000"/>
              <a:buFont typeface="Wingdings" pitchFamily="2" charset="2"/>
              <a:defRPr sz="1800" b="1">
                <a:solidFill>
                  <a:srgbClr val="000000"/>
                </a:solidFill>
                <a:latin typeface="幼圆" pitchFamily="49" charset="-122"/>
                <a:ea typeface="幼圆" pitchFamily="49" charset="-122"/>
              </a:defRPr>
            </a:lvl9pPr>
          </a:lstStyle>
          <a:p>
            <a:pPr>
              <a:buFont typeface="Arial" charset="0"/>
              <a:buNone/>
            </a:pPr>
            <a:fld id="{4CD41287-6A30-4D88-A0DF-85C09D27AB6C}" type="slidenum">
              <a:rPr lang="zh-CN" altLang="en-US" sz="1050" b="0">
                <a:solidFill>
                  <a:schemeClr val="bg1"/>
                </a:solidFill>
              </a:rPr>
              <a:pPr>
                <a:buFont typeface="Arial" charset="0"/>
                <a:buNone/>
              </a:pPr>
              <a:t>9</a:t>
            </a:fld>
            <a:endParaRPr lang="en-US" altLang="zh-CN" sz="1050" b="0">
              <a:solidFill>
                <a:schemeClr val="bg1"/>
              </a:solidFill>
            </a:endParaRPr>
          </a:p>
        </p:txBody>
      </p:sp>
      <p:pic>
        <p:nvPicPr>
          <p:cNvPr id="1160202" name="Picture 10" descr="好奇副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089" y="4452939"/>
            <a:ext cx="1160462" cy="86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0203" name="AutoShape 11"/>
          <p:cNvSpPr>
            <a:spLocks noChangeArrowheads="1"/>
          </p:cNvSpPr>
          <p:nvPr/>
        </p:nvSpPr>
        <p:spPr bwMode="auto">
          <a:xfrm>
            <a:off x="4114801" y="3771900"/>
            <a:ext cx="2517775" cy="732235"/>
          </a:xfrm>
          <a:prstGeom prst="cloudCallout">
            <a:avLst>
              <a:gd name="adj1" fmla="val 56556"/>
              <a:gd name="adj2" fmla="val 89514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7500" tIns="35100" rIns="67500" bIns="35100"/>
          <a:lstStyle/>
          <a:p>
            <a:pPr defTabSz="300038">
              <a:spcBef>
                <a:spcPts val="235"/>
              </a:spcBef>
              <a:buClr>
                <a:srgbClr val="486AC1"/>
              </a:buClr>
              <a:tabLst>
                <a:tab pos="298847" algn="l"/>
                <a:tab pos="601266" algn="l"/>
                <a:tab pos="901304" algn="l"/>
                <a:tab pos="1201341" algn="l"/>
                <a:tab pos="1502569" algn="l"/>
                <a:tab pos="1804988" algn="l"/>
                <a:tab pos="2102644" algn="l"/>
                <a:tab pos="2405063" algn="l"/>
                <a:tab pos="2706291" algn="l"/>
                <a:tab pos="3006329" algn="l"/>
                <a:tab pos="3306366" algn="l"/>
                <a:tab pos="3608785" algn="l"/>
                <a:tab pos="3910013" algn="l"/>
                <a:tab pos="4210050" algn="l"/>
                <a:tab pos="4510088" algn="l"/>
                <a:tab pos="4811316" algn="l"/>
                <a:tab pos="5111354" algn="l"/>
                <a:tab pos="5413772" algn="l"/>
                <a:tab pos="5713810" algn="l"/>
                <a:tab pos="6015038" algn="l"/>
              </a:tabLst>
            </a:pPr>
            <a:r>
              <a:rPr lang="zh-CN" altLang="en-US" sz="1200">
                <a:latin typeface="Tahoma" pitchFamily="34" charset="0"/>
              </a:rPr>
              <a:t>你知道领带的几种打法吗？</a:t>
            </a:r>
          </a:p>
        </p:txBody>
      </p:sp>
      <p:pic>
        <p:nvPicPr>
          <p:cNvPr id="18439" name="Picture 12" descr="男职员-领带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2226469"/>
            <a:ext cx="922338" cy="1710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85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60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60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020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2484</TotalTime>
  <Words>5115</Words>
  <Application>Microsoft Office PowerPoint</Application>
  <PresentationFormat>全屏显示(4:3)</PresentationFormat>
  <Paragraphs>446</Paragraphs>
  <Slides>60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1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仪表礼仪——服饰礼仪</vt:lpstr>
      <vt:lpstr>仪表礼仪——服饰礼仪</vt:lpstr>
      <vt:lpstr>仪表礼仪——仪容礼仪</vt:lpstr>
      <vt:lpstr>仪表礼仪——仪容礼仪</vt:lpstr>
      <vt:lpstr>仪表礼仪——仪容礼仪</vt:lpstr>
      <vt:lpstr>乘坐交通工具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接待礼仪——乘车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89</cp:revision>
  <dcterms:created xsi:type="dcterms:W3CDTF">2016-05-07T13:34:31Z</dcterms:created>
  <dcterms:modified xsi:type="dcterms:W3CDTF">2017-04-12T00:29:06Z</dcterms:modified>
</cp:coreProperties>
</file>